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1"/>
  </p:notesMasterIdLst>
  <p:sldIdLst>
    <p:sldId id="278" r:id="rId2"/>
    <p:sldId id="398" r:id="rId3"/>
    <p:sldId id="342" r:id="rId4"/>
    <p:sldId id="343" r:id="rId5"/>
    <p:sldId id="344" r:id="rId6"/>
    <p:sldId id="345" r:id="rId7"/>
    <p:sldId id="346" r:id="rId8"/>
    <p:sldId id="347" r:id="rId9"/>
    <p:sldId id="348" r:id="rId10"/>
    <p:sldId id="351" r:id="rId11"/>
    <p:sldId id="352" r:id="rId12"/>
    <p:sldId id="353" r:id="rId13"/>
    <p:sldId id="354" r:id="rId14"/>
    <p:sldId id="349" r:id="rId15"/>
    <p:sldId id="402" r:id="rId16"/>
    <p:sldId id="350" r:id="rId17"/>
    <p:sldId id="375" r:id="rId18"/>
    <p:sldId id="358" r:id="rId19"/>
    <p:sldId id="355" r:id="rId20"/>
    <p:sldId id="385" r:id="rId21"/>
    <p:sldId id="356" r:id="rId22"/>
    <p:sldId id="403" r:id="rId23"/>
    <p:sldId id="357" r:id="rId24"/>
    <p:sldId id="359" r:id="rId25"/>
    <p:sldId id="360" r:id="rId26"/>
    <p:sldId id="362" r:id="rId27"/>
    <p:sldId id="386" r:id="rId28"/>
    <p:sldId id="363" r:id="rId29"/>
    <p:sldId id="361" r:id="rId30"/>
    <p:sldId id="364" r:id="rId31"/>
    <p:sldId id="365" r:id="rId32"/>
    <p:sldId id="366" r:id="rId33"/>
    <p:sldId id="373" r:id="rId34"/>
    <p:sldId id="367" r:id="rId35"/>
    <p:sldId id="374" r:id="rId36"/>
    <p:sldId id="387" r:id="rId37"/>
    <p:sldId id="400" r:id="rId38"/>
    <p:sldId id="397" r:id="rId39"/>
    <p:sldId id="368" r:id="rId40"/>
    <p:sldId id="376" r:id="rId41"/>
    <p:sldId id="377" r:id="rId42"/>
    <p:sldId id="388" r:id="rId43"/>
    <p:sldId id="378" r:id="rId44"/>
    <p:sldId id="389" r:id="rId45"/>
    <p:sldId id="390" r:id="rId46"/>
    <p:sldId id="391" r:id="rId47"/>
    <p:sldId id="392" r:id="rId48"/>
    <p:sldId id="393" r:id="rId49"/>
    <p:sldId id="369" r:id="rId50"/>
    <p:sldId id="394" r:id="rId51"/>
    <p:sldId id="395" r:id="rId52"/>
    <p:sldId id="396" r:id="rId53"/>
    <p:sldId id="371" r:id="rId54"/>
    <p:sldId id="372" r:id="rId55"/>
    <p:sldId id="370" r:id="rId56"/>
    <p:sldId id="379" r:id="rId57"/>
    <p:sldId id="380" r:id="rId58"/>
    <p:sldId id="381" r:id="rId59"/>
    <p:sldId id="382" r:id="rId60"/>
    <p:sldId id="383" r:id="rId61"/>
    <p:sldId id="384" r:id="rId62"/>
    <p:sldId id="404" r:id="rId63"/>
    <p:sldId id="267" r:id="rId64"/>
    <p:sldId id="407" r:id="rId65"/>
    <p:sldId id="405" r:id="rId66"/>
    <p:sldId id="406" r:id="rId67"/>
    <p:sldId id="401" r:id="rId68"/>
    <p:sldId id="275" r:id="rId69"/>
    <p:sldId id="399"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398"/>
            <p14:sldId id="342"/>
            <p14:sldId id="343"/>
            <p14:sldId id="344"/>
            <p14:sldId id="345"/>
            <p14:sldId id="346"/>
            <p14:sldId id="347"/>
            <p14:sldId id="348"/>
            <p14:sldId id="351"/>
            <p14:sldId id="352"/>
            <p14:sldId id="353"/>
            <p14:sldId id="354"/>
            <p14:sldId id="349"/>
            <p14:sldId id="402"/>
            <p14:sldId id="350"/>
          </p14:sldIdLst>
        </p14:section>
        <p14:section name="Process" id="{E09579EF-7AB0-4244-BB57-E3D41E728303}">
          <p14:sldIdLst>
            <p14:sldId id="375"/>
            <p14:sldId id="358"/>
            <p14:sldId id="355"/>
            <p14:sldId id="385"/>
            <p14:sldId id="356"/>
            <p14:sldId id="403"/>
            <p14:sldId id="357"/>
            <p14:sldId id="359"/>
            <p14:sldId id="360"/>
            <p14:sldId id="362"/>
            <p14:sldId id="386"/>
            <p14:sldId id="363"/>
            <p14:sldId id="361"/>
            <p14:sldId id="364"/>
            <p14:sldId id="365"/>
            <p14:sldId id="366"/>
            <p14:sldId id="373"/>
            <p14:sldId id="367"/>
            <p14:sldId id="374"/>
            <p14:sldId id="387"/>
            <p14:sldId id="400"/>
            <p14:sldId id="397"/>
            <p14:sldId id="368"/>
            <p14:sldId id="376"/>
            <p14:sldId id="377"/>
            <p14:sldId id="388"/>
            <p14:sldId id="378"/>
            <p14:sldId id="389"/>
            <p14:sldId id="390"/>
            <p14:sldId id="391"/>
            <p14:sldId id="392"/>
            <p14:sldId id="393"/>
            <p14:sldId id="369"/>
            <p14:sldId id="394"/>
            <p14:sldId id="395"/>
            <p14:sldId id="396"/>
            <p14:sldId id="371"/>
            <p14:sldId id="372"/>
            <p14:sldId id="370"/>
            <p14:sldId id="379"/>
            <p14:sldId id="380"/>
            <p14:sldId id="381"/>
            <p14:sldId id="382"/>
            <p14:sldId id="383"/>
            <p14:sldId id="384"/>
          </p14:sldIdLst>
        </p14:section>
        <p14:section name="Q &amp; A" id="{EC3F6F94-2D82-4EB0-B8B3-D1EDFDD37945}">
          <p14:sldIdLst>
            <p14:sldId id="404"/>
            <p14:sldId id="267"/>
            <p14:sldId id="407"/>
            <p14:sldId id="405"/>
            <p14:sldId id="406"/>
            <p14:sldId id="401"/>
            <p14:sldId id="275"/>
            <p14:sldId id="39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5" autoAdjust="0"/>
    <p:restoredTop sz="30529" autoAdjust="0"/>
  </p:normalViewPr>
  <p:slideViewPr>
    <p:cSldViewPr snapToGrid="0">
      <p:cViewPr varScale="1">
        <p:scale>
          <a:sx n="62" d="100"/>
          <a:sy n="62" d="100"/>
        </p:scale>
        <p:origin x="5477" y="48"/>
      </p:cViewPr>
      <p:guideLst/>
    </p:cSldViewPr>
  </p:slideViewPr>
  <p:notesTextViewPr>
    <p:cViewPr>
      <p:scale>
        <a:sx n="200" d="100"/>
        <a:sy n="200" d="100"/>
      </p:scale>
      <p:origin x="0" y="0"/>
    </p:cViewPr>
  </p:notesTextViewPr>
  <p:sorterViewPr>
    <p:cViewPr>
      <p:scale>
        <a:sx n="100" d="100"/>
        <a:sy n="100" d="100"/>
      </p:scale>
      <p:origin x="0" y="-12856"/>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08.01.2018</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github.com/Particular/Collaboration"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github.com/Particular/DeveloperEducation"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github.com/Particular/CustomerSuccess" TargetMode="External"/><Relationship Id="rId2" Type="http://schemas.openxmlformats.org/officeDocument/2006/relationships/slide" Target="../slides/slide36.xml"/><Relationship Id="rId1" Type="http://schemas.openxmlformats.org/officeDocument/2006/relationships/notesMaster" Target="../notesMasters/notesMaster1.xml"/><Relationship Id="rId5" Type="http://schemas.openxmlformats.org/officeDocument/2006/relationships/hyperlink" Target="https://github.com/Particular/Staff-Success" TargetMode="External"/><Relationship Id="rId4" Type="http://schemas.openxmlformats.org/officeDocument/2006/relationships/hyperlink" Target="https://github.com/Particular/PlatformDevelopment"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Herzlich</a:t>
            </a:r>
            <a:r>
              <a:rPr lang="en-US" baseline="0" dirty="0"/>
              <a:t> </a:t>
            </a:r>
            <a:r>
              <a:rPr lang="en-US" baseline="0" dirty="0" err="1"/>
              <a:t>Willkommen</a:t>
            </a:r>
            <a:r>
              <a:rPr lang="en-US" baseline="0" dirty="0"/>
              <a:t> </a:t>
            </a:r>
            <a:r>
              <a:rPr lang="en-US" baseline="0" dirty="0" err="1"/>
              <a:t>zum</a:t>
            </a:r>
            <a:r>
              <a:rPr lang="en-US" baseline="0" dirty="0"/>
              <a:t> </a:t>
            </a:r>
            <a:r>
              <a:rPr lang="en-US" baseline="0" dirty="0" err="1"/>
              <a:t>Thema</a:t>
            </a:r>
            <a:endParaRPr lang="en-US" baseline="0" dirty="0"/>
          </a:p>
          <a:p>
            <a:endParaRPr lang="en-US" baseline="0" dirty="0"/>
          </a:p>
          <a:p>
            <a:r>
              <a:rPr lang="en-US" baseline="0" dirty="0"/>
              <a:t>Eine </a:t>
            </a:r>
            <a:r>
              <a:rPr lang="en-US" baseline="0" dirty="0" err="1"/>
              <a:t>Firma</a:t>
            </a:r>
            <a:r>
              <a:rPr lang="en-US" baseline="0" dirty="0"/>
              <a:t>, 45 </a:t>
            </a:r>
            <a:r>
              <a:rPr lang="en-US" baseline="0" dirty="0" err="1"/>
              <a:t>Mitarbeiter</a:t>
            </a:r>
            <a:r>
              <a:rPr lang="en-US" baseline="0" dirty="0"/>
              <a:t> in 15 </a:t>
            </a:r>
            <a:r>
              <a:rPr lang="en-US" baseline="0" dirty="0" err="1"/>
              <a:t>Zeitzonen</a:t>
            </a:r>
            <a:r>
              <a:rPr lang="en-US" baseline="0" dirty="0"/>
              <a:t>,</a:t>
            </a:r>
          </a:p>
          <a:p>
            <a:endParaRPr lang="en-US" baseline="0" dirty="0"/>
          </a:p>
          <a:p>
            <a:r>
              <a:rPr lang="en-US" baseline="0" dirty="0"/>
              <a:t>Tag </a:t>
            </a:r>
            <a:r>
              <a:rPr lang="en-US" baseline="0" dirty="0" err="1"/>
              <a:t>ein</a:t>
            </a:r>
            <a:r>
              <a:rPr lang="en-US" baseline="0" dirty="0"/>
              <a:t>, Tag </a:t>
            </a:r>
            <a:r>
              <a:rPr lang="en-US" baseline="0" dirty="0" err="1"/>
              <a:t>aus</a:t>
            </a:r>
            <a:r>
              <a:rPr lang="en-US" baseline="0" dirty="0"/>
              <a:t> </a:t>
            </a:r>
            <a:r>
              <a:rPr lang="en-US" baseline="0" dirty="0" err="1"/>
              <a:t>pendelte</a:t>
            </a:r>
            <a:r>
              <a:rPr lang="en-US" baseline="0" dirty="0"/>
              <a:t> </a:t>
            </a:r>
            <a:r>
              <a:rPr lang="en-US" baseline="0" dirty="0" err="1"/>
              <a:t>ich</a:t>
            </a:r>
            <a:r>
              <a:rPr lang="en-US" baseline="0" dirty="0"/>
              <a:t> </a:t>
            </a:r>
            <a:r>
              <a:rPr lang="en-US" baseline="0" dirty="0" err="1"/>
              <a:t>zu</a:t>
            </a:r>
            <a:r>
              <a:rPr lang="en-US" baseline="0" dirty="0"/>
              <a:t> </a:t>
            </a:r>
            <a:r>
              <a:rPr lang="en-US" baseline="0" dirty="0" err="1"/>
              <a:t>Kunden</a:t>
            </a:r>
            <a:r>
              <a:rPr lang="en-US" baseline="0" dirty="0"/>
              <a:t>. </a:t>
            </a:r>
            <a:r>
              <a:rPr lang="en-US" baseline="0" dirty="0" err="1"/>
              <a:t>Meine</a:t>
            </a:r>
            <a:r>
              <a:rPr lang="en-US" baseline="0" dirty="0"/>
              <a:t> </a:t>
            </a:r>
            <a:r>
              <a:rPr lang="en-US" baseline="0" dirty="0" err="1"/>
              <a:t>Strecken</a:t>
            </a:r>
            <a:r>
              <a:rPr lang="en-US" baseline="0" dirty="0"/>
              <a:t> </a:t>
            </a:r>
            <a:r>
              <a:rPr lang="en-US" baseline="0" dirty="0" err="1"/>
              <a:t>waren</a:t>
            </a:r>
            <a:r>
              <a:rPr lang="en-US" baseline="0" dirty="0"/>
              <a:t> 1-1.5h pro </a:t>
            </a:r>
            <a:r>
              <a:rPr lang="en-US" baseline="0" dirty="0" err="1"/>
              <a:t>Weg</a:t>
            </a:r>
            <a:r>
              <a:rPr lang="en-US" baseline="0" dirty="0"/>
              <a:t>. Ich </a:t>
            </a:r>
            <a:r>
              <a:rPr lang="en-US" baseline="0" dirty="0" err="1"/>
              <a:t>verlor</a:t>
            </a:r>
            <a:r>
              <a:rPr lang="en-US" baseline="0" dirty="0"/>
              <a:t> </a:t>
            </a:r>
            <a:r>
              <a:rPr lang="en-US" baseline="0" dirty="0" err="1"/>
              <a:t>jeden</a:t>
            </a:r>
            <a:r>
              <a:rPr lang="en-US" baseline="0" dirty="0"/>
              <a:t> Tag 3 h </a:t>
            </a:r>
            <a:r>
              <a:rPr lang="en-US" baseline="0" dirty="0" err="1"/>
              <a:t>meiner</a:t>
            </a:r>
            <a:r>
              <a:rPr lang="en-US" baseline="0" dirty="0"/>
              <a:t> </a:t>
            </a:r>
            <a:r>
              <a:rPr lang="en-US" baseline="0" dirty="0" err="1"/>
              <a:t>Kostbaren</a:t>
            </a:r>
            <a:r>
              <a:rPr lang="en-US" baseline="0" dirty="0"/>
              <a:t> Zeit die </a:t>
            </a:r>
            <a:r>
              <a:rPr lang="en-US" baseline="0" dirty="0" err="1"/>
              <a:t>ich</a:t>
            </a:r>
            <a:r>
              <a:rPr lang="en-US" baseline="0" dirty="0"/>
              <a:t> </a:t>
            </a:r>
            <a:r>
              <a:rPr lang="en-US" baseline="0" dirty="0" err="1"/>
              <a:t>für</a:t>
            </a:r>
            <a:r>
              <a:rPr lang="en-US" baseline="0" dirty="0"/>
              <a:t> den </a:t>
            </a:r>
            <a:r>
              <a:rPr lang="en-US" baseline="0" dirty="0" err="1"/>
              <a:t>Kunden</a:t>
            </a:r>
            <a:r>
              <a:rPr lang="en-US" baseline="0" dirty="0"/>
              <a:t> </a:t>
            </a:r>
            <a:r>
              <a:rPr lang="en-US" baseline="0" dirty="0" err="1"/>
              <a:t>investieren</a:t>
            </a:r>
            <a:r>
              <a:rPr lang="en-US" baseline="0" dirty="0"/>
              <a:t> </a:t>
            </a:r>
            <a:r>
              <a:rPr lang="en-US" baseline="0" dirty="0" err="1"/>
              <a:t>könnte</a:t>
            </a:r>
            <a:r>
              <a:rPr lang="en-US" baseline="0" dirty="0"/>
              <a:t>, </a:t>
            </a:r>
            <a:r>
              <a:rPr lang="en-US" baseline="0" dirty="0" err="1"/>
              <a:t>im</a:t>
            </a:r>
            <a:r>
              <a:rPr lang="en-US" baseline="0" dirty="0"/>
              <a:t> Sommer </a:t>
            </a:r>
            <a:r>
              <a:rPr lang="en-US" baseline="0" dirty="0" err="1"/>
              <a:t>im</a:t>
            </a:r>
            <a:r>
              <a:rPr lang="en-US" baseline="0" dirty="0"/>
              <a:t> </a:t>
            </a:r>
            <a:r>
              <a:rPr lang="en-US" baseline="0" dirty="0" err="1"/>
              <a:t>Freibad</a:t>
            </a:r>
            <a:r>
              <a:rPr lang="en-US" baseline="0" dirty="0"/>
              <a:t> </a:t>
            </a:r>
            <a:r>
              <a:rPr lang="en-US" baseline="0" dirty="0" err="1"/>
              <a:t>sitzen</a:t>
            </a:r>
            <a:r>
              <a:rPr lang="en-US" baseline="0" dirty="0"/>
              <a:t> </a:t>
            </a:r>
            <a:r>
              <a:rPr lang="en-US" baseline="0" dirty="0" err="1"/>
              <a:t>könnte</a:t>
            </a:r>
            <a:r>
              <a:rPr lang="en-US" baseline="0" dirty="0"/>
              <a:t> </a:t>
            </a:r>
            <a:r>
              <a:rPr lang="en-US" baseline="0" dirty="0" err="1"/>
              <a:t>oder</a:t>
            </a:r>
            <a:r>
              <a:rPr lang="en-US" baseline="0" dirty="0"/>
              <a:t> </a:t>
            </a:r>
            <a:r>
              <a:rPr lang="en-US" baseline="0" dirty="0" err="1"/>
              <a:t>meinen</a:t>
            </a:r>
            <a:r>
              <a:rPr lang="en-US" baseline="0" dirty="0"/>
              <a:t> Kopf </a:t>
            </a:r>
            <a:r>
              <a:rPr lang="en-US" baseline="0" dirty="0" err="1"/>
              <a:t>frei</a:t>
            </a:r>
            <a:r>
              <a:rPr lang="en-US" baseline="0" dirty="0"/>
              <a:t> </a:t>
            </a:r>
            <a:r>
              <a:rPr lang="en-US" baseline="0" dirty="0" err="1"/>
              <a:t>kriegen</a:t>
            </a:r>
            <a:r>
              <a:rPr lang="en-US" baseline="0" dirty="0"/>
              <a:t> </a:t>
            </a:r>
            <a:r>
              <a:rPr lang="en-US" baseline="0" dirty="0" err="1"/>
              <a:t>könnte</a:t>
            </a:r>
            <a:r>
              <a:rPr lang="en-US" baseline="0" dirty="0"/>
              <a:t> um </a:t>
            </a:r>
            <a:r>
              <a:rPr lang="en-US" baseline="0" dirty="0" err="1"/>
              <a:t>wieder</a:t>
            </a:r>
            <a:r>
              <a:rPr lang="en-US" baseline="0" dirty="0"/>
              <a:t> Kraft </a:t>
            </a:r>
            <a:r>
              <a:rPr lang="en-US" baseline="0" dirty="0" err="1"/>
              <a:t>zu</a:t>
            </a:r>
            <a:r>
              <a:rPr lang="en-US" baseline="0" dirty="0"/>
              <a:t> </a:t>
            </a:r>
            <a:r>
              <a:rPr lang="en-US" baseline="0" dirty="0" err="1"/>
              <a:t>schöpfen</a:t>
            </a:r>
            <a:r>
              <a:rPr lang="en-US" baseline="0" dirty="0"/>
              <a:t> </a:t>
            </a:r>
            <a:r>
              <a:rPr lang="en-US" baseline="0" dirty="0" err="1"/>
              <a:t>für</a:t>
            </a:r>
            <a:r>
              <a:rPr lang="en-US" baseline="0" dirty="0"/>
              <a:t> </a:t>
            </a:r>
            <a:r>
              <a:rPr lang="en-US" baseline="0" dirty="0" err="1"/>
              <a:t>turbelente</a:t>
            </a:r>
            <a:r>
              <a:rPr lang="en-US" baseline="0" dirty="0"/>
              <a:t> </a:t>
            </a:r>
            <a:r>
              <a:rPr lang="en-US" baseline="0" dirty="0" err="1"/>
              <a:t>Zeiten</a:t>
            </a:r>
            <a:r>
              <a:rPr lang="en-US" baseline="0" dirty="0"/>
              <a:t>. All </a:t>
            </a:r>
            <a:r>
              <a:rPr lang="en-US" baseline="0" dirty="0" err="1"/>
              <a:t>diese</a:t>
            </a:r>
            <a:r>
              <a:rPr lang="en-US" baseline="0" dirty="0"/>
              <a:t> </a:t>
            </a:r>
            <a:r>
              <a:rPr lang="en-US" baseline="0" dirty="0" err="1"/>
              <a:t>Probleme</a:t>
            </a:r>
            <a:r>
              <a:rPr lang="en-US" baseline="0" dirty="0"/>
              <a:t> </a:t>
            </a:r>
            <a:r>
              <a:rPr lang="en-US" baseline="0" dirty="0" err="1"/>
              <a:t>sind</a:t>
            </a:r>
            <a:r>
              <a:rPr lang="en-US" baseline="0" dirty="0"/>
              <a:t> </a:t>
            </a:r>
            <a:r>
              <a:rPr lang="en-US" baseline="0" dirty="0" err="1"/>
              <a:t>weg</a:t>
            </a:r>
            <a:r>
              <a:rPr lang="en-US" baseline="0" dirty="0"/>
              <a:t>. </a:t>
            </a:r>
            <a:r>
              <a:rPr lang="en-US" baseline="0" dirty="0" err="1"/>
              <a:t>Denn</a:t>
            </a:r>
            <a:r>
              <a:rPr lang="en-US" baseline="0" dirty="0"/>
              <a:t> </a:t>
            </a:r>
            <a:r>
              <a:rPr lang="en-US" baseline="0" dirty="0" err="1"/>
              <a:t>ich</a:t>
            </a:r>
            <a:r>
              <a:rPr lang="en-US" baseline="0" dirty="0"/>
              <a:t> bin </a:t>
            </a:r>
            <a:r>
              <a:rPr lang="en-US" baseline="0" dirty="0" err="1"/>
              <a:t>ein</a:t>
            </a:r>
            <a:r>
              <a:rPr lang="en-US" baseline="0" dirty="0"/>
              <a:t> Remote Worker.</a:t>
            </a:r>
          </a:p>
          <a:p>
            <a:endParaRPr lang="en-US" baseline="0" dirty="0"/>
          </a:p>
          <a:p>
            <a:r>
              <a:rPr lang="en-US" baseline="0" dirty="0"/>
              <a:t>Ich muss </a:t>
            </a:r>
            <a:r>
              <a:rPr lang="en-US" baseline="0" dirty="0" err="1"/>
              <a:t>schon</a:t>
            </a:r>
            <a:r>
              <a:rPr lang="en-US" baseline="0" dirty="0"/>
              <a:t> mal </a:t>
            </a:r>
            <a:r>
              <a:rPr lang="en-US" baseline="0" dirty="0" err="1"/>
              <a:t>gestehen</a:t>
            </a:r>
            <a:r>
              <a:rPr lang="en-US" baseline="0" dirty="0"/>
              <a:t>, </a:t>
            </a:r>
            <a:r>
              <a:rPr lang="en-US" baseline="0" dirty="0" err="1"/>
              <a:t>dass</a:t>
            </a:r>
            <a:r>
              <a:rPr lang="en-US" baseline="0" dirty="0"/>
              <a:t> </a:t>
            </a:r>
            <a:r>
              <a:rPr lang="en-US" baseline="0" dirty="0" err="1"/>
              <a:t>ich</a:t>
            </a:r>
            <a:r>
              <a:rPr lang="en-US" baseline="0" dirty="0"/>
              <a:t> </a:t>
            </a:r>
            <a:r>
              <a:rPr lang="en-US" baseline="0" dirty="0" err="1"/>
              <a:t>mit</a:t>
            </a:r>
            <a:r>
              <a:rPr lang="en-US" baseline="0" dirty="0"/>
              <a:t> den </a:t>
            </a:r>
            <a:r>
              <a:rPr lang="en-US" baseline="0" dirty="0" err="1"/>
              <a:t>Zeitzonen</a:t>
            </a:r>
            <a:r>
              <a:rPr lang="en-US" baseline="0" dirty="0"/>
              <a:t> </a:t>
            </a:r>
            <a:r>
              <a:rPr lang="en-US" baseline="0" dirty="0" err="1"/>
              <a:t>etwas</a:t>
            </a:r>
            <a:r>
              <a:rPr lang="en-US" baseline="0" dirty="0"/>
              <a:t> </a:t>
            </a:r>
            <a:r>
              <a:rPr lang="en-US" baseline="0" dirty="0" err="1"/>
              <a:t>übertrieben</a:t>
            </a:r>
            <a:r>
              <a:rPr lang="en-US" baseline="0" dirty="0"/>
              <a:t> </a:t>
            </a:r>
            <a:r>
              <a:rPr lang="en-US" baseline="0" dirty="0" err="1"/>
              <a:t>habe</a:t>
            </a:r>
            <a:r>
              <a:rPr lang="en-US" baseline="0" dirty="0"/>
              <a:t> um </a:t>
            </a:r>
            <a:r>
              <a:rPr lang="en-US" baseline="0" dirty="0" err="1"/>
              <a:t>hoffentlich</a:t>
            </a:r>
            <a:r>
              <a:rPr lang="en-US" baseline="0" dirty="0"/>
              <a:t> </a:t>
            </a:r>
            <a:r>
              <a:rPr lang="en-US" baseline="0" dirty="0" err="1"/>
              <a:t>mehr</a:t>
            </a:r>
            <a:r>
              <a:rPr lang="en-US" baseline="0" dirty="0"/>
              <a:t> </a:t>
            </a:r>
            <a:r>
              <a:rPr lang="en-US" baseline="0" dirty="0" err="1"/>
              <a:t>Leute</a:t>
            </a:r>
            <a:r>
              <a:rPr lang="en-US" baseline="0" dirty="0"/>
              <a:t> in </a:t>
            </a:r>
            <a:r>
              <a:rPr lang="en-US" baseline="0" dirty="0" err="1"/>
              <a:t>meinen</a:t>
            </a:r>
            <a:r>
              <a:rPr lang="en-US" baseline="0" dirty="0"/>
              <a:t> Talk </a:t>
            </a:r>
            <a:r>
              <a:rPr lang="en-US" baseline="0" dirty="0" err="1"/>
              <a:t>zu</a:t>
            </a:r>
            <a:r>
              <a:rPr lang="en-US" baseline="0" dirty="0"/>
              <a:t> </a:t>
            </a:r>
            <a:r>
              <a:rPr lang="en-US" baseline="0" dirty="0" err="1"/>
              <a:t>locken</a:t>
            </a:r>
            <a:r>
              <a:rPr lang="en-US" baseline="0" dirty="0"/>
              <a:t>. </a:t>
            </a:r>
            <a:r>
              <a:rPr lang="en-US" baseline="0" dirty="0" err="1"/>
              <a:t>Es</a:t>
            </a:r>
            <a:r>
              <a:rPr lang="en-US" baseline="0" dirty="0"/>
              <a:t> </a:t>
            </a:r>
            <a:r>
              <a:rPr lang="en-US" baseline="0" dirty="0" err="1"/>
              <a:t>sind</a:t>
            </a:r>
            <a:r>
              <a:rPr lang="en-US" baseline="0" dirty="0"/>
              <a:t> </a:t>
            </a:r>
            <a:r>
              <a:rPr lang="en-US" baseline="0" dirty="0" err="1"/>
              <a:t>eigentlich</a:t>
            </a:r>
            <a:r>
              <a:rPr lang="en-US" baseline="0" dirty="0"/>
              <a:t> </a:t>
            </a:r>
            <a:r>
              <a:rPr lang="en-US" baseline="0" dirty="0" err="1"/>
              <a:t>nur</a:t>
            </a:r>
            <a:r>
              <a:rPr lang="en-US" baseline="0" dirty="0"/>
              <a:t> 10 </a:t>
            </a:r>
            <a:r>
              <a:rPr lang="en-US" baseline="0" dirty="0" err="1"/>
              <a:t>obwohl</a:t>
            </a:r>
            <a:r>
              <a:rPr lang="en-US" baseline="0" dirty="0"/>
              <a:t> Adam Ralph </a:t>
            </a:r>
            <a:r>
              <a:rPr lang="en-US" baseline="0" dirty="0" err="1"/>
              <a:t>wird</a:t>
            </a:r>
            <a:r>
              <a:rPr lang="en-US" baseline="0" dirty="0"/>
              <a:t> die </a:t>
            </a:r>
            <a:r>
              <a:rPr lang="en-US" baseline="0" dirty="0" err="1"/>
              <a:t>nächsten</a:t>
            </a:r>
            <a:r>
              <a:rPr lang="en-US" baseline="0" dirty="0"/>
              <a:t> 6 </a:t>
            </a:r>
            <a:r>
              <a:rPr lang="en-US" baseline="0" dirty="0" err="1"/>
              <a:t>Monate</a:t>
            </a:r>
            <a:r>
              <a:rPr lang="en-US" baseline="0" dirty="0"/>
              <a:t> </a:t>
            </a:r>
            <a:r>
              <a:rPr lang="en-US" baseline="0" dirty="0" err="1"/>
              <a:t>viel</a:t>
            </a:r>
            <a:r>
              <a:rPr lang="en-US" baseline="0" dirty="0"/>
              <a:t> </a:t>
            </a:r>
            <a:r>
              <a:rPr lang="en-US" baseline="0" dirty="0" err="1"/>
              <a:t>herumreisen</a:t>
            </a:r>
            <a:r>
              <a:rPr lang="en-US" baseline="0" dirty="0"/>
              <a:t>. </a:t>
            </a:r>
            <a:r>
              <a:rPr lang="en-US" baseline="0" dirty="0" err="1"/>
              <a:t>Es</a:t>
            </a:r>
            <a:r>
              <a:rPr lang="en-US" baseline="0" dirty="0"/>
              <a:t> </a:t>
            </a:r>
            <a:r>
              <a:rPr lang="en-US" baseline="0" dirty="0" err="1"/>
              <a:t>könnten</a:t>
            </a:r>
            <a:r>
              <a:rPr lang="en-US" baseline="0" dirty="0"/>
              <a:t> also </a:t>
            </a:r>
            <a:r>
              <a:rPr lang="en-US" baseline="0" dirty="0" err="1"/>
              <a:t>auch</a:t>
            </a:r>
            <a:r>
              <a:rPr lang="en-US" baseline="0" dirty="0"/>
              <a:t> mal 11 </a:t>
            </a:r>
            <a:r>
              <a:rPr lang="en-US" baseline="0" dirty="0" err="1"/>
              <a:t>Zeitzonen</a:t>
            </a:r>
            <a:r>
              <a:rPr lang="en-US" baseline="0" dirty="0"/>
              <a:t> sein. </a:t>
            </a:r>
          </a:p>
          <a:p>
            <a:endParaRPr lang="en-US" baseline="0" dirty="0"/>
          </a:p>
          <a:p>
            <a:r>
              <a:rPr lang="en-US" baseline="0" dirty="0" err="1"/>
              <a:t>Übrigens</a:t>
            </a:r>
            <a:r>
              <a:rPr lang="en-US" baseline="0" dirty="0"/>
              <a:t> </a:t>
            </a:r>
            <a:r>
              <a:rPr lang="en-US" baseline="0" dirty="0" err="1"/>
              <a:t>es</a:t>
            </a:r>
            <a:r>
              <a:rPr lang="en-US" baseline="0" dirty="0"/>
              <a:t> </a:t>
            </a:r>
            <a:r>
              <a:rPr lang="en-US" baseline="0" dirty="0" err="1"/>
              <a:t>gibt</a:t>
            </a:r>
            <a:r>
              <a:rPr lang="en-US" baseline="0" dirty="0"/>
              <a:t> </a:t>
            </a:r>
            <a:r>
              <a:rPr lang="en-US" baseline="0" dirty="0" err="1"/>
              <a:t>ein</a:t>
            </a:r>
            <a:r>
              <a:rPr lang="en-US" baseline="0" dirty="0"/>
              <a:t> Slack Plugin </a:t>
            </a:r>
            <a:r>
              <a:rPr lang="en-US" baseline="0" dirty="0" err="1"/>
              <a:t>für</a:t>
            </a:r>
            <a:r>
              <a:rPr lang="en-US" baseline="0" dirty="0"/>
              <a:t> die </a:t>
            </a:r>
            <a:r>
              <a:rPr lang="en-US" baseline="0" dirty="0" err="1"/>
              <a:t>die</a:t>
            </a:r>
            <a:r>
              <a:rPr lang="en-US" baseline="0" dirty="0"/>
              <a:t> Slack </a:t>
            </a:r>
            <a:r>
              <a:rPr lang="en-US" baseline="0" dirty="0" err="1"/>
              <a:t>benutzen</a:t>
            </a:r>
            <a:r>
              <a:rPr lang="en-US" baseline="0" dirty="0"/>
              <a:t>, </a:t>
            </a:r>
            <a:r>
              <a:rPr lang="en-US" baseline="0" dirty="0" err="1"/>
              <a:t>dass</a:t>
            </a:r>
            <a:r>
              <a:rPr lang="en-US" baseline="0" dirty="0"/>
              <a:t> </a:t>
            </a:r>
            <a:r>
              <a:rPr lang="en-US" baseline="0" dirty="0" err="1"/>
              <a:t>kann</a:t>
            </a:r>
            <a:r>
              <a:rPr lang="en-US" baseline="0" dirty="0"/>
              <a:t> man ins Slack laden und </a:t>
            </a:r>
            <a:r>
              <a:rPr lang="en-US" baseline="0" dirty="0" err="1"/>
              <a:t>dann</a:t>
            </a:r>
            <a:r>
              <a:rPr lang="en-US" baseline="0" dirty="0"/>
              <a:t> </a:t>
            </a:r>
            <a:r>
              <a:rPr lang="en-US" baseline="0" dirty="0" err="1"/>
              <a:t>sieht</a:t>
            </a:r>
            <a:r>
              <a:rPr lang="en-US" baseline="0" dirty="0"/>
              <a:t> man die </a:t>
            </a:r>
            <a:r>
              <a:rPr lang="en-US" baseline="0" dirty="0" err="1"/>
              <a:t>Zeitzonen</a:t>
            </a:r>
            <a:r>
              <a:rPr lang="en-US" baseline="0" dirty="0"/>
              <a:t> der </a:t>
            </a:r>
            <a:r>
              <a:rPr lang="en-US" baseline="0" dirty="0" err="1"/>
              <a:t>Mitarbeiter</a:t>
            </a:r>
            <a:r>
              <a:rPr lang="en-US" baseline="0" dirty="0"/>
              <a:t>, das </a:t>
            </a:r>
            <a:r>
              <a:rPr lang="en-US" baseline="0" dirty="0" err="1"/>
              <a:t>sieht</a:t>
            </a:r>
            <a:r>
              <a:rPr lang="en-US" baseline="0" dirty="0"/>
              <a:t> </a:t>
            </a:r>
            <a:r>
              <a:rPr lang="en-US" baseline="0" dirty="0" err="1"/>
              <a:t>dann</a:t>
            </a:r>
            <a:r>
              <a:rPr lang="en-US" baseline="0" dirty="0"/>
              <a:t> </a:t>
            </a:r>
            <a:r>
              <a:rPr lang="en-US" baseline="0" dirty="0" err="1"/>
              <a:t>bei</a:t>
            </a:r>
            <a:r>
              <a:rPr lang="en-US" baseline="0" dirty="0"/>
              <a:t> </a:t>
            </a:r>
            <a:r>
              <a:rPr lang="en-US" baseline="0" dirty="0" err="1"/>
              <a:t>uns</a:t>
            </a:r>
            <a:r>
              <a:rPr lang="en-US" baseline="0" dirty="0"/>
              <a:t> so </a:t>
            </a:r>
            <a:r>
              <a:rPr lang="en-US" baseline="0" dirty="0" err="1"/>
              <a:t>aus</a:t>
            </a:r>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Die </a:t>
            </a:r>
            <a:r>
              <a:rPr lang="en-US" dirty="0" err="1"/>
              <a:t>meisten</a:t>
            </a:r>
            <a:r>
              <a:rPr lang="en-US" dirty="0"/>
              <a:t> </a:t>
            </a:r>
            <a:r>
              <a:rPr lang="en-US" dirty="0" err="1"/>
              <a:t>Fehlentscheidungen</a:t>
            </a:r>
            <a:r>
              <a:rPr lang="en-US" dirty="0"/>
              <a:t> </a:t>
            </a:r>
            <a:r>
              <a:rPr lang="en-US" dirty="0" err="1"/>
              <a:t>werden</a:t>
            </a:r>
            <a:r>
              <a:rPr lang="en-US" dirty="0"/>
              <a:t> von </a:t>
            </a:r>
            <a:r>
              <a:rPr lang="en-US" dirty="0" err="1"/>
              <a:t>einzelnen</a:t>
            </a:r>
            <a:r>
              <a:rPr lang="en-US" dirty="0"/>
              <a:t> </a:t>
            </a:r>
            <a:r>
              <a:rPr lang="en-US" dirty="0" err="1"/>
              <a:t>Individuen</a:t>
            </a:r>
            <a:r>
              <a:rPr lang="en-US" dirty="0"/>
              <a:t> </a:t>
            </a:r>
            <a:r>
              <a:rPr lang="en-US" dirty="0" err="1"/>
              <a:t>gemacht</a:t>
            </a:r>
            <a:endParaRPr lang="en-US" dirty="0"/>
          </a:p>
          <a:p>
            <a:pPr marL="171450" indent="-171450">
              <a:buFont typeface="Arial" panose="020B0604020202020204" pitchFamily="34" charset="0"/>
              <a:buChar char="•"/>
            </a:pPr>
            <a:r>
              <a:rPr lang="en-US" dirty="0" err="1"/>
              <a:t>Managementabteilung</a:t>
            </a:r>
            <a:r>
              <a:rPr lang="en-US" dirty="0"/>
              <a:t> </a:t>
            </a:r>
            <a:r>
              <a:rPr lang="en-US" dirty="0" err="1"/>
              <a:t>oder</a:t>
            </a:r>
            <a:r>
              <a:rPr lang="en-US" dirty="0"/>
              <a:t> </a:t>
            </a:r>
            <a:r>
              <a:rPr lang="en-US" dirty="0" err="1"/>
              <a:t>jemand</a:t>
            </a:r>
            <a:r>
              <a:rPr lang="en-US" dirty="0"/>
              <a:t> der </a:t>
            </a:r>
            <a:r>
              <a:rPr lang="en-US" dirty="0" err="1"/>
              <a:t>überproportional</a:t>
            </a:r>
            <a:r>
              <a:rPr lang="en-US" dirty="0"/>
              <a:t> </a:t>
            </a:r>
            <a:r>
              <a:rPr lang="en-US" dirty="0" err="1"/>
              <a:t>mehr</a:t>
            </a:r>
            <a:r>
              <a:rPr lang="en-US" dirty="0"/>
              <a:t> </a:t>
            </a:r>
            <a:r>
              <a:rPr lang="en-US" dirty="0" err="1"/>
              <a:t>verdient</a:t>
            </a:r>
            <a:endParaRPr lang="en-US" dirty="0"/>
          </a:p>
          <a:p>
            <a:pPr marL="171450" indent="-171450">
              <a:buFont typeface="Arial" panose="020B0604020202020204" pitchFamily="34" charset="0"/>
              <a:buChar char="•"/>
            </a:pPr>
            <a:r>
              <a:rPr lang="en-US" dirty="0" err="1"/>
              <a:t>Diese</a:t>
            </a:r>
            <a:r>
              <a:rPr lang="en-US" dirty="0"/>
              <a:t> Person muss </a:t>
            </a:r>
            <a:r>
              <a:rPr lang="en-US" dirty="0" err="1"/>
              <a:t>sich</a:t>
            </a:r>
            <a:r>
              <a:rPr lang="en-US" dirty="0"/>
              <a:t> </a:t>
            </a:r>
            <a:r>
              <a:rPr lang="en-US" dirty="0" err="1"/>
              <a:t>dann</a:t>
            </a:r>
            <a:r>
              <a:rPr lang="en-US" dirty="0"/>
              <a:t> </a:t>
            </a:r>
            <a:r>
              <a:rPr lang="en-US" dirty="0" err="1"/>
              <a:t>rechtfertigen</a:t>
            </a:r>
            <a:r>
              <a:rPr lang="en-US" dirty="0"/>
              <a:t> und “</a:t>
            </a:r>
            <a:r>
              <a:rPr lang="en-US" dirty="0" err="1"/>
              <a:t>wichtige</a:t>
            </a:r>
            <a:r>
              <a:rPr lang="en-US" dirty="0"/>
              <a:t>” </a:t>
            </a:r>
            <a:r>
              <a:rPr lang="en-US" dirty="0" err="1"/>
              <a:t>Entscheidungen</a:t>
            </a:r>
            <a:r>
              <a:rPr lang="en-US" dirty="0"/>
              <a:t> </a:t>
            </a:r>
            <a:r>
              <a:rPr lang="en-US" dirty="0" err="1"/>
              <a:t>treffen</a:t>
            </a:r>
            <a:endParaRPr lang="en-US" dirty="0"/>
          </a:p>
          <a:p>
            <a:pPr marL="171450" indent="-171450">
              <a:buFont typeface="Arial" panose="020B0604020202020204" pitchFamily="34" charset="0"/>
              <a:buChar char="•"/>
            </a:pPr>
            <a:r>
              <a:rPr lang="en-US" dirty="0" err="1"/>
              <a:t>Alle</a:t>
            </a:r>
            <a:r>
              <a:rPr lang="en-US" dirty="0"/>
              <a:t> </a:t>
            </a:r>
            <a:r>
              <a:rPr lang="en-US" dirty="0" err="1"/>
              <a:t>müsse</a:t>
            </a:r>
            <a:r>
              <a:rPr lang="en-US" dirty="0"/>
              <a:t> </a:t>
            </a:r>
            <a:r>
              <a:rPr lang="en-US" dirty="0" err="1"/>
              <a:t>koorperieren</a:t>
            </a:r>
            <a:endParaRPr lang="en-US" dirty="0"/>
          </a:p>
          <a:p>
            <a:pPr marL="171450" indent="-171450">
              <a:buFont typeface="Arial" panose="020B0604020202020204" pitchFamily="34" charset="0"/>
              <a:buChar char="•"/>
            </a:pPr>
            <a:r>
              <a:rPr lang="en-US" dirty="0" err="1"/>
              <a:t>Beispiel</a:t>
            </a:r>
            <a:r>
              <a:rPr lang="en-US" dirty="0"/>
              <a:t> Enterprise </a:t>
            </a:r>
            <a:r>
              <a:rPr lang="en-US" dirty="0" err="1"/>
              <a:t>Architekt</a:t>
            </a:r>
            <a:r>
              <a:rPr lang="en-US" dirty="0"/>
              <a:t> </a:t>
            </a:r>
            <a:r>
              <a:rPr lang="en-US" dirty="0" err="1"/>
              <a:t>mit</a:t>
            </a:r>
            <a:r>
              <a:rPr lang="en-US" dirty="0"/>
              <a:t> </a:t>
            </a:r>
            <a:r>
              <a:rPr lang="en-US" dirty="0" err="1"/>
              <a:t>ActiveMQ</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1895462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Viel</a:t>
            </a:r>
            <a:r>
              <a:rPr lang="en-US" dirty="0"/>
              <a:t> </a:t>
            </a:r>
            <a:r>
              <a:rPr lang="en-US" dirty="0" err="1"/>
              <a:t>Autorität</a:t>
            </a:r>
            <a:r>
              <a:rPr lang="en-US" dirty="0"/>
              <a:t>, </a:t>
            </a:r>
            <a:r>
              <a:rPr lang="en-US" dirty="0" err="1"/>
              <a:t>strikte</a:t>
            </a:r>
            <a:r>
              <a:rPr lang="en-US" dirty="0"/>
              <a:t> </a:t>
            </a:r>
            <a:r>
              <a:rPr lang="en-US" dirty="0" err="1"/>
              <a:t>Regeln</a:t>
            </a:r>
            <a:r>
              <a:rPr lang="en-US" dirty="0"/>
              <a:t> </a:t>
            </a:r>
            <a:r>
              <a:rPr lang="en-US" dirty="0" err="1"/>
              <a:t>dass</a:t>
            </a:r>
            <a:r>
              <a:rPr lang="en-US" dirty="0"/>
              <a:t> </a:t>
            </a:r>
            <a:r>
              <a:rPr lang="en-US" dirty="0" err="1"/>
              <a:t>dann</a:t>
            </a:r>
            <a:r>
              <a:rPr lang="en-US" dirty="0"/>
              <a:t> </a:t>
            </a:r>
            <a:r>
              <a:rPr lang="en-US" dirty="0" err="1"/>
              <a:t>dazu</a:t>
            </a:r>
            <a:r>
              <a:rPr lang="en-US" dirty="0"/>
              <a:t> </a:t>
            </a:r>
            <a:r>
              <a:rPr lang="en-US" dirty="0" err="1"/>
              <a:t>führt</a:t>
            </a:r>
            <a:r>
              <a:rPr lang="en-US" dirty="0"/>
              <a:t> </a:t>
            </a:r>
            <a:r>
              <a:rPr lang="en-US" dirty="0" err="1"/>
              <a:t>dass</a:t>
            </a:r>
            <a:r>
              <a:rPr lang="en-US" dirty="0"/>
              <a:t> die </a:t>
            </a:r>
            <a:r>
              <a:rPr lang="en-US" dirty="0" err="1"/>
              <a:t>Mitarbeiter</a:t>
            </a:r>
            <a:r>
              <a:rPr lang="en-US" dirty="0"/>
              <a:t> das </a:t>
            </a:r>
            <a:r>
              <a:rPr lang="en-US" dirty="0" err="1"/>
              <a:t>Hirn</a:t>
            </a:r>
            <a:r>
              <a:rPr lang="en-US" dirty="0"/>
              <a:t> </a:t>
            </a:r>
            <a:r>
              <a:rPr lang="en-US" dirty="0" err="1"/>
              <a:t>ausschalten</a:t>
            </a:r>
            <a:r>
              <a:rPr lang="en-US" dirty="0"/>
              <a:t>, </a:t>
            </a:r>
            <a:r>
              <a:rPr lang="en-US" dirty="0" err="1"/>
              <a:t>sich</a:t>
            </a:r>
            <a:r>
              <a:rPr lang="en-US" dirty="0"/>
              <a:t> </a:t>
            </a:r>
            <a:r>
              <a:rPr lang="en-US" dirty="0" err="1"/>
              <a:t>adaptieren</a:t>
            </a:r>
            <a:r>
              <a:rPr lang="en-US" dirty="0"/>
              <a:t> und </a:t>
            </a:r>
            <a:r>
              <a:rPr lang="en-US" dirty="0" err="1"/>
              <a:t>mitlaufen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2567476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Als</a:t>
            </a:r>
            <a:r>
              <a:rPr lang="en-US" dirty="0"/>
              <a:t> </a:t>
            </a:r>
            <a:r>
              <a:rPr lang="en-US" dirty="0" err="1"/>
              <a:t>Mitarbeiter</a:t>
            </a:r>
            <a:r>
              <a:rPr lang="en-US" dirty="0"/>
              <a:t> will man </a:t>
            </a:r>
            <a:r>
              <a:rPr lang="en-US" dirty="0" err="1"/>
              <a:t>vielleicht</a:t>
            </a:r>
            <a:r>
              <a:rPr lang="en-US" dirty="0"/>
              <a:t> </a:t>
            </a:r>
            <a:r>
              <a:rPr lang="en-US" dirty="0" err="1"/>
              <a:t>aufsteigen</a:t>
            </a:r>
            <a:r>
              <a:rPr lang="en-US" dirty="0"/>
              <a:t> </a:t>
            </a:r>
            <a:r>
              <a:rPr lang="en-US" dirty="0" err="1"/>
              <a:t>oder</a:t>
            </a:r>
            <a:r>
              <a:rPr lang="en-US" dirty="0"/>
              <a:t> </a:t>
            </a:r>
            <a:r>
              <a:rPr lang="en-US" dirty="0" err="1"/>
              <a:t>weiterkommen</a:t>
            </a:r>
            <a:r>
              <a:rPr lang="en-US" dirty="0"/>
              <a:t>, </a:t>
            </a:r>
            <a:br>
              <a:rPr lang="en-US" dirty="0"/>
            </a:br>
            <a:r>
              <a:rPr lang="en-US" dirty="0" err="1"/>
              <a:t>aber</a:t>
            </a:r>
            <a:r>
              <a:rPr lang="en-US" dirty="0"/>
              <a:t> auf der </a:t>
            </a:r>
            <a:r>
              <a:rPr lang="en-US" dirty="0" err="1"/>
              <a:t>anderen</a:t>
            </a:r>
            <a:r>
              <a:rPr lang="en-US" dirty="0"/>
              <a:t> </a:t>
            </a:r>
            <a:r>
              <a:rPr lang="en-US" dirty="0" err="1"/>
              <a:t>Seite</a:t>
            </a:r>
            <a:r>
              <a:rPr lang="en-US" dirty="0"/>
              <a:t> hat man die </a:t>
            </a:r>
            <a:r>
              <a:rPr lang="en-US" dirty="0" err="1"/>
              <a:t>vielen</a:t>
            </a:r>
            <a:r>
              <a:rPr lang="en-US" dirty="0"/>
              <a:t> </a:t>
            </a:r>
            <a:r>
              <a:rPr lang="en-US" dirty="0" err="1"/>
              <a:t>Regeln</a:t>
            </a:r>
            <a:r>
              <a:rPr lang="en-US" dirty="0"/>
              <a:t> und </a:t>
            </a:r>
            <a:r>
              <a:rPr lang="en-US" dirty="0" err="1"/>
              <a:t>Autoritäten</a:t>
            </a:r>
            <a:endParaRPr lang="en-US" dirty="0"/>
          </a:p>
          <a:p>
            <a:pPr marL="171450" indent="-171450">
              <a:buFont typeface="Arial" panose="020B0604020202020204" pitchFamily="34" charset="0"/>
              <a:buChar char="•"/>
            </a:pPr>
            <a:r>
              <a:rPr lang="en-US" dirty="0" err="1"/>
              <a:t>Führt</a:t>
            </a:r>
            <a:r>
              <a:rPr lang="en-US" dirty="0"/>
              <a:t> </a:t>
            </a:r>
            <a:r>
              <a:rPr lang="en-US" dirty="0" err="1"/>
              <a:t>dazu</a:t>
            </a:r>
            <a:r>
              <a:rPr lang="en-US" dirty="0"/>
              <a:t> </a:t>
            </a:r>
            <a:r>
              <a:rPr lang="en-US" dirty="0" err="1"/>
              <a:t>dass</a:t>
            </a:r>
            <a:r>
              <a:rPr lang="en-US" dirty="0"/>
              <a:t> man </a:t>
            </a:r>
            <a:r>
              <a:rPr lang="en-US" dirty="0" err="1"/>
              <a:t>anfängt</a:t>
            </a:r>
            <a:r>
              <a:rPr lang="en-US" dirty="0"/>
              <a:t> das System </a:t>
            </a:r>
            <a:r>
              <a:rPr lang="en-US" dirty="0" err="1"/>
              <a:t>zu</a:t>
            </a:r>
            <a:r>
              <a:rPr lang="en-US" dirty="0"/>
              <a:t> </a:t>
            </a:r>
            <a:r>
              <a:rPr lang="en-US" dirty="0" err="1"/>
              <a:t>bescheissen</a:t>
            </a:r>
            <a:endParaRPr lang="en-US" dirty="0"/>
          </a:p>
          <a:p>
            <a:pPr marL="171450" indent="-171450">
              <a:buFont typeface="Arial" panose="020B0604020202020204" pitchFamily="34" charset="0"/>
              <a:buChar char="•"/>
            </a:pPr>
            <a:r>
              <a:rPr lang="en-US" dirty="0"/>
              <a:t>Oder </a:t>
            </a:r>
            <a:r>
              <a:rPr lang="en-US" dirty="0" err="1"/>
              <a:t>für</a:t>
            </a:r>
            <a:r>
              <a:rPr lang="en-US" dirty="0"/>
              <a:t> </a:t>
            </a:r>
            <a:r>
              <a:rPr lang="en-US" dirty="0" err="1"/>
              <a:t>sich</a:t>
            </a:r>
            <a:r>
              <a:rPr lang="en-US" dirty="0"/>
              <a:t> </a:t>
            </a:r>
            <a:r>
              <a:rPr lang="en-US" dirty="0" err="1"/>
              <a:t>selber</a:t>
            </a:r>
            <a:r>
              <a:rPr lang="en-US" dirty="0"/>
              <a:t> </a:t>
            </a:r>
            <a:r>
              <a:rPr lang="en-US" dirty="0" err="1"/>
              <a:t>optimieren</a:t>
            </a:r>
            <a:endParaRPr lang="en-US" dirty="0"/>
          </a:p>
          <a:p>
            <a:pPr marL="171450" indent="-171450">
              <a:buFont typeface="Arial" panose="020B0604020202020204" pitchFamily="34" charset="0"/>
              <a:buChar char="•"/>
            </a:pPr>
            <a:r>
              <a:rPr lang="en-US" dirty="0" err="1"/>
              <a:t>Beispiel</a:t>
            </a:r>
            <a:r>
              <a:rPr lang="en-US" dirty="0"/>
              <a:t> </a:t>
            </a:r>
            <a:r>
              <a:rPr lang="en-US" dirty="0" err="1"/>
              <a:t>Bewertungssystem</a:t>
            </a:r>
            <a:r>
              <a:rPr lang="en-US" dirty="0"/>
              <a:t> </a:t>
            </a:r>
            <a:r>
              <a:rPr lang="en-US" dirty="0" err="1"/>
              <a:t>durch</a:t>
            </a:r>
            <a:r>
              <a:rPr lang="en-US" dirty="0"/>
              <a:t> Manager, man </a:t>
            </a:r>
            <a:r>
              <a:rPr lang="en-US" dirty="0" err="1"/>
              <a:t>optimiert</a:t>
            </a:r>
            <a:r>
              <a:rPr lang="en-US" dirty="0"/>
              <a:t> </a:t>
            </a:r>
            <a:r>
              <a:rPr lang="en-US" dirty="0" err="1"/>
              <a:t>alles</a:t>
            </a:r>
            <a:r>
              <a:rPr lang="en-US" dirty="0"/>
              <a:t> </a:t>
            </a:r>
            <a:r>
              <a:rPr lang="en-US" dirty="0" err="1"/>
              <a:t>für</a:t>
            </a:r>
            <a:r>
              <a:rPr lang="en-US" dirty="0"/>
              <a:t> </a:t>
            </a:r>
            <a:r>
              <a:rPr lang="en-US" dirty="0" err="1"/>
              <a:t>eine</a:t>
            </a:r>
            <a:r>
              <a:rPr lang="en-US" dirty="0"/>
              <a:t> </a:t>
            </a:r>
            <a:r>
              <a:rPr lang="en-US" dirty="0" err="1"/>
              <a:t>gute</a:t>
            </a:r>
            <a:r>
              <a:rPr lang="en-US" dirty="0"/>
              <a:t> </a:t>
            </a:r>
            <a:r>
              <a:rPr lang="en-US" dirty="0" err="1"/>
              <a:t>Beziehung</a:t>
            </a:r>
            <a:r>
              <a:rPr lang="en-US" dirty="0"/>
              <a:t> </a:t>
            </a:r>
            <a:r>
              <a:rPr lang="en-US" dirty="0" err="1"/>
              <a:t>zu</a:t>
            </a:r>
            <a:r>
              <a:rPr lang="en-US" dirty="0"/>
              <a:t> der Person, </a:t>
            </a:r>
            <a:r>
              <a:rPr lang="en-US" dirty="0" err="1"/>
              <a:t>sich</a:t>
            </a:r>
            <a:r>
              <a:rPr lang="en-US" dirty="0"/>
              <a:t> ins </a:t>
            </a:r>
            <a:r>
              <a:rPr lang="en-US" dirty="0" err="1"/>
              <a:t>rechte</a:t>
            </a:r>
            <a:r>
              <a:rPr lang="en-US" dirty="0"/>
              <a:t> Licht </a:t>
            </a:r>
            <a:r>
              <a:rPr lang="en-US" dirty="0" err="1"/>
              <a:t>rücken</a:t>
            </a:r>
            <a:endParaRPr lang="en-US" dirty="0"/>
          </a:p>
          <a:p>
            <a:endParaRPr lang="en-US" dirty="0"/>
          </a:p>
          <a:p>
            <a:r>
              <a:rPr lang="en-US" dirty="0"/>
              <a:t>Ich </a:t>
            </a:r>
            <a:r>
              <a:rPr lang="en-US" dirty="0" err="1"/>
              <a:t>glaube</a:t>
            </a:r>
            <a:r>
              <a:rPr lang="en-US" dirty="0"/>
              <a:t>, </a:t>
            </a:r>
            <a:r>
              <a:rPr lang="en-US" dirty="0" err="1"/>
              <a:t>dass</a:t>
            </a:r>
            <a:r>
              <a:rPr lang="en-US" dirty="0"/>
              <a:t> dies [CLICK]</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1176200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Pures</a:t>
            </a:r>
            <a:r>
              <a:rPr lang="en-US" dirty="0"/>
              <a:t> Chaos </a:t>
            </a:r>
            <a:r>
              <a:rPr lang="en-US" dirty="0" err="1"/>
              <a:t>ist</a:t>
            </a:r>
            <a:r>
              <a:rPr lang="en-US" dirty="0"/>
              <a:t>.</a:t>
            </a:r>
          </a:p>
          <a:p>
            <a:endParaRPr lang="en-US" dirty="0"/>
          </a:p>
          <a:p>
            <a:r>
              <a:rPr lang="en-US" dirty="0" err="1"/>
              <a:t>Vielfach</a:t>
            </a:r>
            <a:r>
              <a:rPr lang="en-US" dirty="0"/>
              <a:t> </a:t>
            </a:r>
            <a:r>
              <a:rPr lang="en-US" dirty="0" err="1"/>
              <a:t>verlieren</a:t>
            </a:r>
            <a:r>
              <a:rPr lang="en-US" dirty="0"/>
              <a:t> </a:t>
            </a:r>
            <a:r>
              <a:rPr lang="en-US" dirty="0" err="1"/>
              <a:t>wir</a:t>
            </a:r>
            <a:r>
              <a:rPr lang="en-US" dirty="0"/>
              <a:t> </a:t>
            </a:r>
            <a:r>
              <a:rPr lang="en-US" dirty="0" err="1"/>
              <a:t>dadurch</a:t>
            </a:r>
            <a:r>
              <a:rPr lang="en-US" dirty="0"/>
              <a:t> den </a:t>
            </a:r>
            <a:r>
              <a:rPr lang="en-US" dirty="0" err="1"/>
              <a:t>Spass</a:t>
            </a:r>
            <a:r>
              <a:rPr lang="en-US" dirty="0"/>
              <a:t> am Job. </a:t>
            </a:r>
            <a:r>
              <a:rPr lang="en-US" dirty="0" err="1"/>
              <a:t>Wir</a:t>
            </a:r>
            <a:r>
              <a:rPr lang="en-US" dirty="0"/>
              <a:t> </a:t>
            </a:r>
            <a:r>
              <a:rPr lang="en-US" dirty="0" err="1"/>
              <a:t>verlieren</a:t>
            </a:r>
            <a:r>
              <a:rPr lang="en-US" dirty="0"/>
              <a:t> den Sinn </a:t>
            </a:r>
            <a:r>
              <a:rPr lang="en-US" dirty="0" err="1"/>
              <a:t>für</a:t>
            </a:r>
            <a:r>
              <a:rPr lang="en-US" dirty="0"/>
              <a:t> das Grosse </a:t>
            </a:r>
            <a:r>
              <a:rPr lang="en-US" dirty="0" err="1"/>
              <a:t>Ganze</a:t>
            </a:r>
            <a:r>
              <a:rPr lang="en-US" dirty="0"/>
              <a:t>. </a:t>
            </a:r>
            <a:r>
              <a:rPr lang="en-US" dirty="0" err="1"/>
              <a:t>Wir</a:t>
            </a:r>
            <a:r>
              <a:rPr lang="en-US" dirty="0"/>
              <a:t> </a:t>
            </a:r>
            <a:r>
              <a:rPr lang="en-US" dirty="0" err="1"/>
              <a:t>optimieren</a:t>
            </a:r>
            <a:r>
              <a:rPr lang="en-US" dirty="0"/>
              <a:t> </a:t>
            </a:r>
            <a:r>
              <a:rPr lang="en-US" dirty="0" err="1"/>
              <a:t>für</a:t>
            </a:r>
            <a:r>
              <a:rPr lang="en-US" dirty="0"/>
              <a:t> </a:t>
            </a:r>
            <a:r>
              <a:rPr lang="en-US" dirty="0" err="1"/>
              <a:t>mehr</a:t>
            </a:r>
            <a:r>
              <a:rPr lang="en-US" dirty="0"/>
              <a:t> </a:t>
            </a:r>
            <a:r>
              <a:rPr lang="en-US" dirty="0" err="1"/>
              <a:t>Lohn</a:t>
            </a:r>
            <a:r>
              <a:rPr lang="en-US" dirty="0"/>
              <a:t> wo </a:t>
            </a:r>
            <a:r>
              <a:rPr lang="en-US" dirty="0" err="1"/>
              <a:t>immer</a:t>
            </a:r>
            <a:r>
              <a:rPr lang="en-US" dirty="0"/>
              <a:t> </a:t>
            </a:r>
            <a:r>
              <a:rPr lang="en-US" dirty="0" err="1"/>
              <a:t>möglich</a:t>
            </a:r>
            <a:r>
              <a:rPr lang="en-US" dirty="0"/>
              <a:t>. Die </a:t>
            </a:r>
            <a:r>
              <a:rPr lang="en-US" dirty="0" err="1"/>
              <a:t>Firmen</a:t>
            </a:r>
            <a:r>
              <a:rPr lang="en-US" dirty="0"/>
              <a:t> </a:t>
            </a:r>
            <a:r>
              <a:rPr lang="en-US" dirty="0" err="1"/>
              <a:t>werden</a:t>
            </a:r>
            <a:r>
              <a:rPr lang="en-US" dirty="0"/>
              <a:t> </a:t>
            </a:r>
            <a:r>
              <a:rPr lang="en-US" dirty="0" err="1"/>
              <a:t>durch</a:t>
            </a:r>
            <a:r>
              <a:rPr lang="en-US" dirty="0"/>
              <a:t> Angst und </a:t>
            </a:r>
            <a:r>
              <a:rPr lang="en-US" dirty="0" err="1"/>
              <a:t>Wut</a:t>
            </a:r>
            <a:r>
              <a:rPr lang="en-US" dirty="0"/>
              <a:t> </a:t>
            </a:r>
            <a:r>
              <a:rPr lang="en-US" dirty="0" err="1"/>
              <a:t>regiert</a:t>
            </a:r>
            <a:r>
              <a:rPr lang="en-US" dirty="0"/>
              <a:t>. </a:t>
            </a:r>
            <a:r>
              <a:rPr lang="en-US" dirty="0" err="1"/>
              <a:t>Leute</a:t>
            </a:r>
            <a:r>
              <a:rPr lang="en-US" dirty="0"/>
              <a:t> </a:t>
            </a:r>
            <a:r>
              <a:rPr lang="en-US" dirty="0" err="1"/>
              <a:t>gehen</a:t>
            </a:r>
            <a:r>
              <a:rPr lang="en-US" dirty="0"/>
              <a:t>. Das </a:t>
            </a:r>
            <a:r>
              <a:rPr lang="en-US" dirty="0" err="1"/>
              <a:t>Gärtchendenken</a:t>
            </a:r>
            <a:r>
              <a:rPr lang="en-US" dirty="0"/>
              <a:t> </a:t>
            </a:r>
            <a:r>
              <a:rPr lang="en-US" dirty="0" err="1"/>
              <a:t>ist</a:t>
            </a:r>
            <a:r>
              <a:rPr lang="en-US" dirty="0"/>
              <a:t> omnipresent. </a:t>
            </a:r>
            <a:r>
              <a:rPr lang="en-US" dirty="0" err="1"/>
              <a:t>Stures</a:t>
            </a:r>
            <a:r>
              <a:rPr lang="en-US" dirty="0"/>
              <a:t> </a:t>
            </a:r>
            <a:r>
              <a:rPr lang="en-US" dirty="0" err="1"/>
              <a:t>Folgen</a:t>
            </a:r>
            <a:r>
              <a:rPr lang="en-US" dirty="0"/>
              <a:t> der </a:t>
            </a:r>
            <a:r>
              <a:rPr lang="en-US" dirty="0" err="1"/>
              <a:t>Regeln</a:t>
            </a:r>
            <a:r>
              <a:rPr lang="en-US" dirty="0"/>
              <a:t> und </a:t>
            </a:r>
            <a:r>
              <a:rPr lang="en-US" dirty="0" err="1"/>
              <a:t>Prozesse</a:t>
            </a:r>
            <a:r>
              <a:rPr lang="en-US" dirty="0"/>
              <a:t> </a:t>
            </a:r>
            <a:r>
              <a:rPr lang="en-US" dirty="0">
                <a:sym typeface="Wingdings" panose="05000000000000000000" pitchFamily="2" charset="2"/>
              </a:rPr>
              <a:t> </a:t>
            </a:r>
            <a:r>
              <a:rPr lang="en-US" dirty="0"/>
              <a:t>Innovation und </a:t>
            </a:r>
            <a:r>
              <a:rPr lang="en-US" dirty="0" err="1"/>
              <a:t>Inkubation</a:t>
            </a:r>
            <a:r>
              <a:rPr lang="en-US" dirty="0"/>
              <a:t> </a:t>
            </a:r>
            <a:r>
              <a:rPr lang="en-US" dirty="0" err="1"/>
              <a:t>passiert</a:t>
            </a:r>
            <a:r>
              <a:rPr lang="en-US" dirty="0"/>
              <a:t> </a:t>
            </a:r>
            <a:r>
              <a:rPr lang="en-US" dirty="0" err="1"/>
              <a:t>nicht</a:t>
            </a:r>
            <a:r>
              <a:rPr lang="en-US" dirty="0"/>
              <a:t> </a:t>
            </a:r>
            <a:r>
              <a:rPr lang="en-US" dirty="0" err="1"/>
              <a:t>weil</a:t>
            </a:r>
            <a:r>
              <a:rPr lang="en-US" dirty="0"/>
              <a:t> die </a:t>
            </a:r>
            <a:r>
              <a:rPr lang="en-US" dirty="0" err="1"/>
              <a:t>Firmenstruktur</a:t>
            </a:r>
            <a:r>
              <a:rPr lang="en-US" dirty="0"/>
              <a:t> </a:t>
            </a:r>
            <a:r>
              <a:rPr lang="en-US" dirty="0" err="1"/>
              <a:t>einem</a:t>
            </a:r>
            <a:r>
              <a:rPr lang="en-US" dirty="0"/>
              <a:t> </a:t>
            </a:r>
            <a:r>
              <a:rPr lang="en-US" dirty="0" err="1"/>
              <a:t>nicht</a:t>
            </a:r>
            <a:r>
              <a:rPr lang="en-US" dirty="0"/>
              <a:t> </a:t>
            </a:r>
            <a:r>
              <a:rPr lang="en-US" dirty="0" err="1"/>
              <a:t>befähigt</a:t>
            </a:r>
            <a:r>
              <a:rPr lang="en-US" dirty="0"/>
              <a:t>.</a:t>
            </a:r>
          </a:p>
          <a:p>
            <a:endParaRPr lang="en-US" dirty="0"/>
          </a:p>
          <a:p>
            <a:r>
              <a:rPr lang="en-US" dirty="0"/>
              <a:t>Udi hat </a:t>
            </a:r>
            <a:r>
              <a:rPr lang="en-US" dirty="0" err="1"/>
              <a:t>sich</a:t>
            </a:r>
            <a:r>
              <a:rPr lang="en-US" dirty="0"/>
              <a:t> </a:t>
            </a:r>
            <a:r>
              <a:rPr lang="en-US" dirty="0" err="1"/>
              <a:t>überlegt</a:t>
            </a:r>
            <a:r>
              <a:rPr lang="en-US" dirty="0"/>
              <a:t> </a:t>
            </a:r>
            <a:r>
              <a:rPr lang="en-US" dirty="0" err="1"/>
              <a:t>ob</a:t>
            </a:r>
            <a:r>
              <a:rPr lang="en-US" dirty="0"/>
              <a:t> man die </a:t>
            </a:r>
            <a:r>
              <a:rPr lang="en-US" dirty="0" err="1"/>
              <a:t>Firma</a:t>
            </a:r>
            <a:r>
              <a:rPr lang="en-US" dirty="0"/>
              <a:t> von </a:t>
            </a:r>
            <a:r>
              <a:rPr lang="en-US" dirty="0" err="1"/>
              <a:t>einer</a:t>
            </a:r>
            <a:r>
              <a:rPr lang="en-US" dirty="0"/>
              <a:t> </a:t>
            </a:r>
            <a:r>
              <a:rPr lang="en-US" dirty="0" err="1"/>
              <a:t>anderen</a:t>
            </a:r>
            <a:r>
              <a:rPr lang="en-US" dirty="0"/>
              <a:t> </a:t>
            </a:r>
            <a:r>
              <a:rPr lang="en-US" dirty="0" err="1"/>
              <a:t>Sichtweise</a:t>
            </a:r>
            <a:r>
              <a:rPr lang="en-US" dirty="0"/>
              <a:t> </a:t>
            </a:r>
            <a:r>
              <a:rPr lang="en-US" dirty="0" err="1"/>
              <a:t>als</a:t>
            </a:r>
            <a:r>
              <a:rPr lang="en-US" dirty="0"/>
              <a:t> </a:t>
            </a:r>
            <a:r>
              <a:rPr lang="en-US" dirty="0" err="1"/>
              <a:t>nur</a:t>
            </a:r>
            <a:r>
              <a:rPr lang="en-US" dirty="0"/>
              <a:t> </a:t>
            </a:r>
            <a:r>
              <a:rPr lang="en-US" dirty="0" err="1"/>
              <a:t>aus</a:t>
            </a:r>
            <a:r>
              <a:rPr lang="en-US" dirty="0"/>
              <a:t> </a:t>
            </a:r>
            <a:r>
              <a:rPr lang="en-US" dirty="0" err="1"/>
              <a:t>Sicht</a:t>
            </a:r>
            <a:r>
              <a:rPr lang="en-US" dirty="0"/>
              <a:t> des </a:t>
            </a:r>
            <a:r>
              <a:rPr lang="en-US" dirty="0" err="1"/>
              <a:t>Organisationsdiagramm</a:t>
            </a:r>
            <a:r>
              <a:rPr lang="en-US" dirty="0"/>
              <a:t> </a:t>
            </a:r>
            <a:r>
              <a:rPr lang="en-US" dirty="0" err="1"/>
              <a:t>ansehen</a:t>
            </a:r>
            <a:r>
              <a:rPr lang="en-US" dirty="0"/>
              <a:t> </a:t>
            </a:r>
            <a:r>
              <a:rPr lang="en-US" dirty="0" err="1"/>
              <a:t>kann</a:t>
            </a:r>
            <a:r>
              <a:rPr lang="en-US" dirty="0"/>
              <a:t>. Was </a:t>
            </a:r>
            <a:r>
              <a:rPr lang="en-US" dirty="0" err="1"/>
              <a:t>machen</a:t>
            </a:r>
            <a:r>
              <a:rPr lang="en-US" dirty="0"/>
              <a:t> </a:t>
            </a:r>
            <a:r>
              <a:rPr lang="en-US" dirty="0" err="1"/>
              <a:t>erfolgreiche</a:t>
            </a:r>
            <a:r>
              <a:rPr lang="en-US" dirty="0"/>
              <a:t> </a:t>
            </a:r>
            <a:r>
              <a:rPr lang="en-US" dirty="0" err="1"/>
              <a:t>Firmen</a:t>
            </a:r>
            <a:r>
              <a:rPr lang="en-US" dirty="0"/>
              <a:t> </a:t>
            </a:r>
            <a:r>
              <a:rPr lang="en-US" dirty="0" err="1"/>
              <a:t>wie</a:t>
            </a:r>
            <a:r>
              <a:rPr lang="en-US" dirty="0"/>
              <a:t> Facebook, Spotlight, 37Signals etc. </a:t>
            </a:r>
            <a:r>
              <a:rPr lang="en-US" dirty="0" err="1"/>
              <a:t>anders</a:t>
            </a:r>
            <a:r>
              <a:rPr lang="en-US" dirty="0"/>
              <a:t>? Was </a:t>
            </a:r>
            <a:r>
              <a:rPr lang="en-US" dirty="0" err="1"/>
              <a:t>sind</a:t>
            </a:r>
            <a:r>
              <a:rPr lang="en-US" dirty="0"/>
              <a:t> die </a:t>
            </a:r>
            <a:r>
              <a:rPr lang="en-US" dirty="0" err="1"/>
              <a:t>fundamentalen</a:t>
            </a:r>
            <a:r>
              <a:rPr lang="en-US" dirty="0"/>
              <a:t> </a:t>
            </a:r>
            <a:r>
              <a:rPr lang="en-US" dirty="0" err="1"/>
              <a:t>Bausteine</a:t>
            </a:r>
            <a:r>
              <a:rPr lang="en-US" dirty="0"/>
              <a:t> </a:t>
            </a:r>
            <a:r>
              <a:rPr lang="en-US" dirty="0" err="1"/>
              <a:t>für</a:t>
            </a:r>
            <a:r>
              <a:rPr lang="en-US" dirty="0"/>
              <a:t> </a:t>
            </a:r>
            <a:r>
              <a:rPr lang="en-US" dirty="0" err="1"/>
              <a:t>eine</a:t>
            </a:r>
            <a:r>
              <a:rPr lang="en-US" dirty="0"/>
              <a:t> </a:t>
            </a:r>
            <a:r>
              <a:rPr lang="en-US" dirty="0" err="1"/>
              <a:t>Firma</a:t>
            </a:r>
            <a:r>
              <a:rPr lang="en-US" dirty="0"/>
              <a:t> die </a:t>
            </a:r>
            <a:r>
              <a:rPr lang="en-US" dirty="0" err="1"/>
              <a:t>ihr</a:t>
            </a:r>
            <a:r>
              <a:rPr lang="en-US" dirty="0"/>
              <a:t> </a:t>
            </a:r>
            <a:r>
              <a:rPr lang="en-US" dirty="0" err="1"/>
              <a:t>wichtigstes</a:t>
            </a:r>
            <a:r>
              <a:rPr lang="en-US" dirty="0"/>
              <a:t> Gut, die </a:t>
            </a:r>
            <a:r>
              <a:rPr lang="en-US" dirty="0" err="1"/>
              <a:t>Mitarbeiter</a:t>
            </a:r>
            <a:r>
              <a:rPr lang="en-US" dirty="0"/>
              <a:t>, gut </a:t>
            </a:r>
            <a:r>
              <a:rPr lang="en-US" dirty="0" err="1"/>
              <a:t>behandelt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Die </a:t>
            </a:r>
            <a:r>
              <a:rPr lang="en-US" dirty="0" err="1"/>
              <a:t>wichtigste</a:t>
            </a:r>
            <a:r>
              <a:rPr lang="en-US" dirty="0"/>
              <a:t> Maxime die </a:t>
            </a:r>
            <a:r>
              <a:rPr lang="en-US" dirty="0" err="1"/>
              <a:t>daraus</a:t>
            </a:r>
            <a:r>
              <a:rPr lang="en-US" dirty="0"/>
              <a:t> </a:t>
            </a:r>
            <a:r>
              <a:rPr lang="en-US" dirty="0" err="1"/>
              <a:t>entstanden</a:t>
            </a:r>
            <a:r>
              <a:rPr lang="en-US" dirty="0"/>
              <a:t> </a:t>
            </a:r>
            <a:r>
              <a:rPr lang="en-US" dirty="0" err="1"/>
              <a:t>ist</a:t>
            </a:r>
            <a:r>
              <a:rPr lang="en-US" dirty="0"/>
              <a:t> [CLICK]</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2443302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Kleine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Fehler</a:t>
            </a:r>
            <a:r>
              <a:rPr lang="en-US" sz="1200" b="0" i="0" kern="1200" dirty="0">
                <a:solidFill>
                  <a:schemeClr val="tx1"/>
                </a:solidFill>
                <a:effectLst/>
                <a:latin typeface="+mn-lt"/>
                <a:ea typeface="+mn-ea"/>
                <a:cs typeface="+mn-cs"/>
              </a:rPr>
              <a:t>, grosses </a:t>
            </a:r>
            <a:r>
              <a:rPr lang="en-US" sz="1200" b="0" i="0" kern="1200" dirty="0" err="1">
                <a:solidFill>
                  <a:schemeClr val="tx1"/>
                </a:solidFill>
                <a:effectLst/>
                <a:latin typeface="+mn-lt"/>
                <a:ea typeface="+mn-ea"/>
                <a:cs typeface="+mn-cs"/>
              </a:rPr>
              <a:t>daraus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Lernen</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Mit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kleiner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Kapazität</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wenig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Risiko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können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grosses </a:t>
            </a:r>
            <a:r>
              <a:rPr lang="en-US" sz="1200" b="0" i="0" kern="1200" dirty="0" err="1">
                <a:solidFill>
                  <a:schemeClr val="tx1"/>
                </a:solidFill>
                <a:effectLst/>
                <a:latin typeface="+mn-lt"/>
                <a:ea typeface="+mn-ea"/>
                <a:cs typeface="+mn-cs"/>
              </a:rPr>
              <a:t>erzeugen</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Kleine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Experimente</a:t>
            </a:r>
            <a:r>
              <a:rPr lang="en-US" sz="1200" b="0" i="0" kern="1200" dirty="0">
                <a:solidFill>
                  <a:schemeClr val="tx1"/>
                </a:solidFill>
                <a:effectLst/>
                <a:latin typeface="+mn-lt"/>
                <a:ea typeface="+mn-ea"/>
                <a:cs typeface="+mn-cs"/>
              </a:rPr>
              <a:t> von </a:t>
            </a:r>
            <a:r>
              <a:rPr lang="en-US" sz="1200" b="0" i="0" kern="1200" dirty="0" err="1">
                <a:solidFill>
                  <a:schemeClr val="tx1"/>
                </a:solidFill>
                <a:effectLst/>
                <a:latin typeface="+mn-lt"/>
                <a:ea typeface="+mn-ea"/>
                <a:cs typeface="+mn-cs"/>
              </a:rPr>
              <a:t>denen</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einzige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Fehler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aus</a:t>
            </a:r>
            <a:r>
              <a:rPr lang="en-US" sz="1200" b="0" i="0" kern="1200" dirty="0">
                <a:solidFill>
                  <a:schemeClr val="tx1"/>
                </a:solidFill>
                <a:effectLst/>
                <a:latin typeface="+mn-lt"/>
                <a:ea typeface="+mn-ea"/>
                <a:cs typeface="+mn-cs"/>
              </a:rPr>
              <a:t> den </a:t>
            </a:r>
            <a:r>
              <a:rPr lang="en-US" sz="1200" b="0" i="0" kern="1200" dirty="0" err="1">
                <a:solidFill>
                  <a:schemeClr val="tx1"/>
                </a:solidFill>
                <a:effectLst/>
                <a:latin typeface="+mn-lt"/>
                <a:ea typeface="+mn-ea"/>
                <a:cs typeface="+mn-cs"/>
              </a:rPr>
              <a:t>Fehlern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nichts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lernen</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Scheitern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völlig</a:t>
            </a:r>
            <a:r>
              <a:rPr lang="en-US" sz="1200" b="0" i="0" kern="1200" dirty="0">
                <a:solidFill>
                  <a:schemeClr val="tx1"/>
                </a:solidFill>
                <a:effectLst/>
                <a:latin typeface="+mn-lt"/>
                <a:ea typeface="+mn-ea"/>
                <a:cs typeface="+mn-cs"/>
              </a:rPr>
              <a:t>. Nur </a:t>
            </a:r>
            <a:r>
              <a:rPr lang="en-US" sz="1200" b="0" i="0" kern="1200" dirty="0" err="1">
                <a:solidFill>
                  <a:schemeClr val="tx1"/>
                </a:solidFill>
                <a:effectLst/>
                <a:latin typeface="+mn-lt"/>
                <a:ea typeface="+mn-ea"/>
                <a:cs typeface="+mn-cs"/>
              </a:rPr>
              <a:t>durch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Fehler</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Analyse</a:t>
            </a:r>
            <a:r>
              <a:rPr lang="en-US" sz="1200" b="0" i="0" kern="1200" dirty="0">
                <a:solidFill>
                  <a:schemeClr val="tx1"/>
                </a:solidFill>
                <a:effectLst/>
                <a:latin typeface="+mn-lt"/>
                <a:ea typeface="+mn-ea"/>
                <a:cs typeface="+mn-cs"/>
              </a:rPr>
              <a:t> &amp; </a:t>
            </a:r>
            <a:r>
              <a:rPr lang="en-US" sz="1200" b="0" i="0" kern="1200" dirty="0" err="1">
                <a:solidFill>
                  <a:schemeClr val="tx1"/>
                </a:solidFill>
                <a:effectLst/>
                <a:latin typeface="+mn-lt"/>
                <a:ea typeface="+mn-ea"/>
                <a:cs typeface="+mn-cs"/>
              </a:rPr>
              <a:t>Reflektion</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Fehler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können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wachsen</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Dazu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müssen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befähigt</a:t>
            </a:r>
            <a:r>
              <a:rPr lang="en-US" sz="1200" b="0" i="0" kern="1200" dirty="0">
                <a:solidFill>
                  <a:schemeClr val="tx1"/>
                </a:solidFill>
                <a:effectLst/>
                <a:latin typeface="+mn-lt"/>
                <a:ea typeface="+mn-ea"/>
                <a:cs typeface="+mn-cs"/>
              </a:rPr>
              <a:t> sein </a:t>
            </a:r>
            <a:r>
              <a:rPr lang="en-US" sz="1200" b="0" i="0" kern="1200" dirty="0" err="1">
                <a:solidFill>
                  <a:schemeClr val="tx1"/>
                </a:solidFill>
                <a:effectLst/>
                <a:latin typeface="+mn-lt"/>
                <a:ea typeface="+mn-ea"/>
                <a:cs typeface="+mn-cs"/>
              </a:rPr>
              <a:t>richtige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Entscheidungen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treffen</a:t>
            </a:r>
            <a:r>
              <a:rPr lang="en-US" sz="1200" b="0" i="0" kern="1200" dirty="0">
                <a:solidFill>
                  <a:schemeClr val="tx1"/>
                </a:solidFill>
                <a:effectLst/>
                <a:latin typeface="+mn-lt"/>
                <a:ea typeface="+mn-ea"/>
                <a:cs typeface="+mn-cs"/>
              </a:rPr>
              <a:t>. Ich </a:t>
            </a:r>
            <a:r>
              <a:rPr lang="en-US" sz="1200" b="0" i="0" kern="1200" dirty="0" err="1">
                <a:solidFill>
                  <a:schemeClr val="tx1"/>
                </a:solidFill>
                <a:effectLst/>
                <a:latin typeface="+mn-lt"/>
                <a:ea typeface="+mn-ea"/>
                <a:cs typeface="+mn-cs"/>
              </a:rPr>
              <a:t>erinnere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mich</a:t>
            </a:r>
            <a:r>
              <a:rPr lang="en-US" sz="1200" b="0" i="0" kern="1200" dirty="0">
                <a:solidFill>
                  <a:schemeClr val="tx1"/>
                </a:solidFill>
                <a:effectLst/>
                <a:latin typeface="+mn-lt"/>
                <a:ea typeface="+mn-ea"/>
                <a:cs typeface="+mn-cs"/>
              </a:rPr>
              <a:t> an </a:t>
            </a:r>
            <a:r>
              <a:rPr lang="en-US" sz="1200" b="0" i="0" kern="1200" dirty="0" err="1">
                <a:solidFill>
                  <a:schemeClr val="tx1"/>
                </a:solidFill>
                <a:effectLst/>
                <a:latin typeface="+mn-lt"/>
                <a:ea typeface="+mn-ea"/>
                <a:cs typeface="+mn-cs"/>
              </a:rPr>
              <a:t>ein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Projekt</a:t>
            </a:r>
            <a:r>
              <a:rPr lang="en-US" sz="1200" b="0" i="0" kern="1200" dirty="0">
                <a:solidFill>
                  <a:schemeClr val="tx1"/>
                </a:solidFill>
                <a:effectLst/>
                <a:latin typeface="+mn-lt"/>
                <a:ea typeface="+mn-ea"/>
                <a:cs typeface="+mn-cs"/>
              </a:rPr>
              <a:t> wo </a:t>
            </a:r>
            <a:r>
              <a:rPr lang="en-US" sz="1200" b="0" i="0" kern="1200" dirty="0" err="1">
                <a:solidFill>
                  <a:schemeClr val="tx1"/>
                </a:solidFill>
                <a:effectLst/>
                <a:latin typeface="+mn-lt"/>
                <a:ea typeface="+mn-ea"/>
                <a:cs typeface="+mn-cs"/>
              </a:rPr>
              <a:t>ich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entscheiden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musste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ob</a:t>
            </a:r>
            <a:r>
              <a:rPr lang="en-US" sz="1200" b="0" i="0" kern="1200" dirty="0">
                <a:solidFill>
                  <a:schemeClr val="tx1"/>
                </a:solidFill>
                <a:effectLst/>
                <a:latin typeface="+mn-lt"/>
                <a:ea typeface="+mn-ea"/>
                <a:cs typeface="+mn-cs"/>
              </a:rPr>
              <a:t> Messaging in die </a:t>
            </a:r>
            <a:r>
              <a:rPr lang="en-US" sz="1200" b="0" i="0" kern="1200" dirty="0" err="1">
                <a:solidFill>
                  <a:schemeClr val="tx1"/>
                </a:solidFill>
                <a:effectLst/>
                <a:latin typeface="+mn-lt"/>
                <a:ea typeface="+mn-ea"/>
                <a:cs typeface="+mn-cs"/>
              </a:rPr>
              <a:t>Architektur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genommen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werden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soll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oder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Was </a:t>
            </a:r>
            <a:r>
              <a:rPr lang="en-US" sz="1200" b="0" i="0" kern="1200" dirty="0" err="1">
                <a:solidFill>
                  <a:schemeClr val="tx1"/>
                </a:solidFill>
                <a:effectLst/>
                <a:latin typeface="+mn-lt"/>
                <a:ea typeface="+mn-ea"/>
                <a:cs typeface="+mn-cs"/>
              </a:rPr>
              <a:t>passiert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wenn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mache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sich</a:t>
            </a:r>
            <a:r>
              <a:rPr lang="en-US" sz="1200" b="0" i="0" kern="1200" dirty="0">
                <a:solidFill>
                  <a:schemeClr val="tx1"/>
                </a:solidFill>
                <a:effectLst/>
                <a:latin typeface="+mn-lt"/>
                <a:ea typeface="+mn-ea"/>
                <a:cs typeface="+mn-cs"/>
              </a:rPr>
              <a:t> das </a:t>
            </a:r>
            <a:r>
              <a:rPr lang="en-US" sz="1200" b="0" i="0" kern="1200" dirty="0" err="1">
                <a:solidFill>
                  <a:schemeClr val="tx1"/>
                </a:solidFill>
                <a:effectLst/>
                <a:latin typeface="+mn-lt"/>
                <a:ea typeface="+mn-ea"/>
                <a:cs typeface="+mn-cs"/>
              </a:rPr>
              <a:t>Projekt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verzögern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Entscheidungen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schwierig</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gibt</a:t>
            </a:r>
            <a:r>
              <a:rPr lang="en-US" sz="1200" b="0" i="0" kern="1200" dirty="0">
                <a:solidFill>
                  <a:schemeClr val="tx1"/>
                </a:solidFill>
                <a:effectLst/>
                <a:latin typeface="+mn-lt"/>
                <a:ea typeface="+mn-ea"/>
                <a:cs typeface="+mn-cs"/>
              </a:rPr>
              <a:t> gar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richtige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Entscheidung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hat </a:t>
            </a:r>
            <a:r>
              <a:rPr lang="en-US" sz="1200" b="0" i="0" kern="1200" dirty="0" err="1">
                <a:solidFill>
                  <a:schemeClr val="tx1"/>
                </a:solidFill>
                <a:effectLst/>
                <a:latin typeface="+mn-lt"/>
                <a:ea typeface="+mn-ea"/>
                <a:cs typeface="+mn-cs"/>
              </a:rPr>
              <a:t>niemand</a:t>
            </a:r>
            <a:r>
              <a:rPr lang="en-US" sz="1200" b="0" i="0" kern="1200" dirty="0">
                <a:solidFill>
                  <a:schemeClr val="tx1"/>
                </a:solidFill>
                <a:effectLst/>
                <a:latin typeface="+mn-lt"/>
                <a:ea typeface="+mn-ea"/>
                <a:cs typeface="+mn-cs"/>
              </a:rPr>
              <a:t> das </a:t>
            </a:r>
            <a:r>
              <a:rPr lang="en-US" sz="1200" b="0" i="0" kern="1200" dirty="0" err="1">
                <a:solidFill>
                  <a:schemeClr val="tx1"/>
                </a:solidFill>
                <a:effectLst/>
                <a:latin typeface="+mn-lt"/>
                <a:ea typeface="+mn-ea"/>
                <a:cs typeface="+mn-cs"/>
              </a:rPr>
              <a:t>Recht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entscheidungen</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getroffen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worden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kritisieren</a:t>
            </a:r>
            <a:r>
              <a:rPr lang="en-US" sz="1200" b="0" i="0" kern="1200" dirty="0">
                <a:solidFill>
                  <a:schemeClr val="tx1"/>
                </a:solidFill>
                <a:effectLst/>
                <a:latin typeface="+mn-lt"/>
                <a:ea typeface="+mn-ea"/>
                <a:cs typeface="+mn-cs"/>
              </a:rPr>
              <a:t>. Unser </a:t>
            </a:r>
            <a:r>
              <a:rPr lang="en-US" sz="1200" b="0" i="0" kern="1200" dirty="0" err="1">
                <a:solidFill>
                  <a:schemeClr val="tx1"/>
                </a:solidFill>
                <a:effectLst/>
                <a:latin typeface="+mn-lt"/>
                <a:ea typeface="+mn-ea"/>
                <a:cs typeface="+mn-cs"/>
              </a:rPr>
              <a:t>einziges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Ziel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besser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werden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Deshalb</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zelebrieren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negative,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optimale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oder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auch</a:t>
            </a:r>
            <a:r>
              <a:rPr lang="en-US" sz="1200" b="0" i="0" kern="1200" dirty="0">
                <a:solidFill>
                  <a:schemeClr val="tx1"/>
                </a:solidFill>
                <a:effectLst/>
                <a:latin typeface="+mn-lt"/>
                <a:ea typeface="+mn-ea"/>
                <a:cs typeface="+mn-cs"/>
              </a:rPr>
              <a:t> positive </a:t>
            </a:r>
            <a:r>
              <a:rPr lang="en-US" sz="1200" b="0" i="0" kern="1200" dirty="0" err="1">
                <a:solidFill>
                  <a:schemeClr val="tx1"/>
                </a:solidFill>
                <a:effectLst/>
                <a:latin typeface="+mn-lt"/>
                <a:ea typeface="+mn-ea"/>
                <a:cs typeface="+mn-cs"/>
              </a:rPr>
              <a:t>Resultate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de-CH" sz="1200" b="0" i="0" kern="1200" dirty="0">
                <a:solidFill>
                  <a:schemeClr val="tx1"/>
                </a:solidFill>
                <a:effectLst/>
                <a:latin typeface="+mn-lt"/>
                <a:ea typeface="+mn-ea"/>
                <a:cs typeface="+mn-cs"/>
              </a:rPr>
              <a:t>[CLICK]</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109344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Resultate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nur</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halbe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Wahrheit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Anfang</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Veränderung</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Verbesserung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immer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weiter</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einzelner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verantwortlich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für</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Entscheidungen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sondern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jeder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verantwortlich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dass</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Entscheidungsfindungsprozess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bestem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Wissen</a:t>
            </a:r>
            <a:r>
              <a:rPr lang="en-US" sz="1200" b="0" i="0" kern="1200" dirty="0">
                <a:solidFill>
                  <a:schemeClr val="tx1"/>
                </a:solidFill>
                <a:effectLst/>
                <a:latin typeface="+mn-lt"/>
                <a:ea typeface="+mn-ea"/>
                <a:cs typeface="+mn-cs"/>
              </a:rPr>
              <a:t> &amp; </a:t>
            </a:r>
            <a:r>
              <a:rPr lang="en-US" sz="1200" b="0" i="0" kern="1200" dirty="0" err="1">
                <a:solidFill>
                  <a:schemeClr val="tx1"/>
                </a:solidFill>
                <a:effectLst/>
                <a:latin typeface="+mn-lt"/>
                <a:ea typeface="+mn-ea"/>
                <a:cs typeface="+mn-cs"/>
              </a:rPr>
              <a:t>Gewissen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vonstatten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Firma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tragen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zusammen</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Konsequenzen</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Führt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dass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kleine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Schritte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machen</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CEO </a:t>
            </a:r>
            <a:r>
              <a:rPr lang="en-US" sz="1200" b="0" i="0" kern="1200" dirty="0" err="1">
                <a:solidFill>
                  <a:schemeClr val="tx1"/>
                </a:solidFill>
                <a:effectLst/>
                <a:latin typeface="+mn-lt"/>
                <a:ea typeface="+mn-ea"/>
                <a:cs typeface="+mn-cs"/>
              </a:rPr>
              <a:t>macht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keine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Entscheidungen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mir</a:t>
            </a:r>
            <a:r>
              <a:rPr lang="en-US" sz="1200" b="0" i="0" kern="1200" dirty="0">
                <a:solidFill>
                  <a:schemeClr val="tx1"/>
                </a:solidFill>
                <a:effectLst/>
                <a:latin typeface="+mn-lt"/>
                <a:ea typeface="+mn-ea"/>
                <a:cs typeface="+mn-cs"/>
              </a:rPr>
              <a:t> auf </a:t>
            </a:r>
            <a:r>
              <a:rPr lang="en-US" sz="1200" b="0" i="0" kern="1200" dirty="0" err="1">
                <a:solidFill>
                  <a:schemeClr val="tx1"/>
                </a:solidFill>
                <a:effectLst/>
                <a:latin typeface="+mn-lt"/>
                <a:ea typeface="+mn-ea"/>
                <a:cs typeface="+mn-cs"/>
              </a:rPr>
              <a:t>Mikroebene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sondern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sorgt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dafür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dass</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Prozess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eingehalten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wird</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keine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Steine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liegen</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Neben</a:t>
            </a:r>
            <a:r>
              <a:rPr lang="en-US" sz="1200" b="0" i="0" kern="1200" dirty="0">
                <a:solidFill>
                  <a:schemeClr val="tx1"/>
                </a:solidFill>
                <a:effectLst/>
                <a:latin typeface="+mn-lt"/>
                <a:ea typeface="+mn-ea"/>
                <a:cs typeface="+mn-cs"/>
              </a:rPr>
              <a:t> der Maxima </a:t>
            </a:r>
            <a:r>
              <a:rPr lang="en-US" sz="1200" b="0" i="0" kern="1200" dirty="0" err="1">
                <a:solidFill>
                  <a:schemeClr val="tx1"/>
                </a:solidFill>
                <a:effectLst/>
                <a:latin typeface="+mn-lt"/>
                <a:ea typeface="+mn-ea"/>
                <a:cs typeface="+mn-cs"/>
              </a:rPr>
              <a:t>braucht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also </a:t>
            </a:r>
            <a:r>
              <a:rPr lang="en-US" sz="1200" b="0" i="0" kern="1200" dirty="0" err="1">
                <a:solidFill>
                  <a:schemeClr val="tx1"/>
                </a:solidFill>
                <a:effectLst/>
                <a:latin typeface="+mn-lt"/>
                <a:ea typeface="+mn-ea"/>
                <a:cs typeface="+mn-cs"/>
              </a:rPr>
              <a:t>ein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Prozess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Säulen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2593580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Werte</a:t>
            </a:r>
            <a:r>
              <a:rPr lang="en-US" dirty="0"/>
              <a:t> und </a:t>
            </a:r>
            <a:r>
              <a:rPr lang="en-US" dirty="0" err="1"/>
              <a:t>ein</a:t>
            </a:r>
            <a:r>
              <a:rPr lang="en-US" dirty="0"/>
              <a:t> Code of Conduct (</a:t>
            </a:r>
            <a:r>
              <a:rPr lang="en-US" dirty="0" err="1"/>
              <a:t>wie</a:t>
            </a:r>
            <a:r>
              <a:rPr lang="en-US" dirty="0"/>
              <a:t> </a:t>
            </a:r>
            <a:r>
              <a:rPr lang="en-US" dirty="0" err="1"/>
              <a:t>wir</a:t>
            </a:r>
            <a:r>
              <a:rPr lang="en-US" dirty="0"/>
              <a:t> </a:t>
            </a:r>
            <a:r>
              <a:rPr lang="en-US" dirty="0" err="1"/>
              <a:t>zusammen</a:t>
            </a:r>
            <a:r>
              <a:rPr lang="en-US" dirty="0"/>
              <a:t> </a:t>
            </a:r>
            <a:r>
              <a:rPr lang="en-US" dirty="0" err="1"/>
              <a:t>arbeiten</a:t>
            </a:r>
            <a:r>
              <a:rPr lang="en-US" dirty="0"/>
              <a:t>)</a:t>
            </a:r>
          </a:p>
          <a:p>
            <a:pPr marL="171450" indent="-171450">
              <a:buFont typeface="Arial" panose="020B0604020202020204" pitchFamily="34" charset="0"/>
              <a:buChar char="•"/>
            </a:pPr>
            <a:r>
              <a:rPr lang="en-US" dirty="0"/>
              <a:t>Das </a:t>
            </a:r>
            <a:r>
              <a:rPr lang="en-US" dirty="0" err="1"/>
              <a:t>Vertrauen</a:t>
            </a:r>
            <a:r>
              <a:rPr lang="en-US" dirty="0"/>
              <a:t> in </a:t>
            </a:r>
            <a:r>
              <a:rPr lang="en-US" dirty="0" err="1"/>
              <a:t>einander</a:t>
            </a:r>
            <a:r>
              <a:rPr lang="en-US" dirty="0"/>
              <a:t> und </a:t>
            </a:r>
            <a:r>
              <a:rPr lang="en-US" dirty="0" err="1"/>
              <a:t>dass</a:t>
            </a:r>
            <a:r>
              <a:rPr lang="en-US" dirty="0"/>
              <a:t> </a:t>
            </a:r>
            <a:r>
              <a:rPr lang="en-US" dirty="0" err="1"/>
              <a:t>niemand</a:t>
            </a:r>
            <a:r>
              <a:rPr lang="en-US" dirty="0"/>
              <a:t> </a:t>
            </a:r>
            <a:r>
              <a:rPr lang="en-US" dirty="0" err="1"/>
              <a:t>mir</a:t>
            </a:r>
            <a:r>
              <a:rPr lang="en-US" dirty="0"/>
              <a:t> </a:t>
            </a:r>
            <a:r>
              <a:rPr lang="en-US" dirty="0" err="1"/>
              <a:t>etwas</a:t>
            </a:r>
            <a:r>
              <a:rPr lang="en-US" dirty="0"/>
              <a:t> </a:t>
            </a:r>
            <a:r>
              <a:rPr lang="en-US" dirty="0" err="1"/>
              <a:t>böses</a:t>
            </a:r>
            <a:r>
              <a:rPr lang="en-US" dirty="0"/>
              <a:t> will</a:t>
            </a:r>
          </a:p>
          <a:p>
            <a:pPr marL="171450" indent="-171450">
              <a:buFont typeface="Arial" panose="020B0604020202020204" pitchFamily="34" charset="0"/>
              <a:buChar char="•"/>
            </a:pPr>
            <a:r>
              <a:rPr lang="en-US" dirty="0"/>
              <a:t>Ein Platz um </a:t>
            </a:r>
            <a:r>
              <a:rPr lang="en-US" dirty="0" err="1"/>
              <a:t>miteinander</a:t>
            </a:r>
            <a:r>
              <a:rPr lang="en-US" dirty="0"/>
              <a:t> </a:t>
            </a:r>
            <a:r>
              <a:rPr lang="en-US" dirty="0" err="1"/>
              <a:t>zu</a:t>
            </a:r>
            <a:r>
              <a:rPr lang="en-US" dirty="0"/>
              <a:t> </a:t>
            </a:r>
            <a:r>
              <a:rPr lang="en-US" dirty="0" err="1"/>
              <a:t>kollaborieren</a:t>
            </a:r>
            <a:r>
              <a:rPr lang="en-US" dirty="0"/>
              <a:t> (Zoom.us, </a:t>
            </a:r>
            <a:r>
              <a:rPr lang="en-US" dirty="0" err="1"/>
              <a:t>Github</a:t>
            </a:r>
            <a:r>
              <a:rPr lang="en-US" dirty="0"/>
              <a:t> and Slack)</a:t>
            </a:r>
          </a:p>
          <a:p>
            <a:pPr marL="171450" indent="-171450">
              <a:buFont typeface="Arial" panose="020B0604020202020204" pitchFamily="34" charset="0"/>
              <a:buChar char="•"/>
            </a:pPr>
            <a:r>
              <a:rPr lang="en-US" dirty="0" err="1"/>
              <a:t>Strategien</a:t>
            </a:r>
            <a:r>
              <a:rPr lang="en-US" dirty="0"/>
              <a:t> die </a:t>
            </a:r>
            <a:r>
              <a:rPr lang="en-US" dirty="0" err="1"/>
              <a:t>uns</a:t>
            </a:r>
            <a:r>
              <a:rPr lang="en-US" dirty="0"/>
              <a:t> </a:t>
            </a:r>
            <a:r>
              <a:rPr lang="en-US" dirty="0" err="1"/>
              <a:t>erlauben</a:t>
            </a:r>
            <a:r>
              <a:rPr lang="en-US" dirty="0"/>
              <a:t> in </a:t>
            </a:r>
            <a:r>
              <a:rPr lang="en-US" dirty="0" err="1"/>
              <a:t>vordefinierten</a:t>
            </a:r>
            <a:r>
              <a:rPr lang="en-US" dirty="0"/>
              <a:t> </a:t>
            </a:r>
            <a:r>
              <a:rPr lang="en-US" dirty="0" err="1"/>
              <a:t>Pfeilern</a:t>
            </a:r>
            <a:r>
              <a:rPr lang="en-US" dirty="0"/>
              <a:t> der </a:t>
            </a:r>
            <a:r>
              <a:rPr lang="en-US" dirty="0" err="1"/>
              <a:t>Firma</a:t>
            </a:r>
            <a:r>
              <a:rPr lang="en-US" dirty="0"/>
              <a:t> </a:t>
            </a:r>
            <a:r>
              <a:rPr lang="en-US" dirty="0" err="1"/>
              <a:t>zu</a:t>
            </a:r>
            <a:r>
              <a:rPr lang="en-US" dirty="0"/>
              <a:t> </a:t>
            </a:r>
            <a:r>
              <a:rPr lang="en-US" dirty="0" err="1"/>
              <a:t>arbeiten</a:t>
            </a:r>
            <a:r>
              <a:rPr lang="en-US" dirty="0"/>
              <a:t>, </a:t>
            </a:r>
            <a:r>
              <a:rPr lang="en-US" dirty="0" err="1"/>
              <a:t>sie</a:t>
            </a:r>
            <a:r>
              <a:rPr lang="en-US" dirty="0"/>
              <a:t> </a:t>
            </a:r>
            <a:r>
              <a:rPr lang="en-US" dirty="0" err="1"/>
              <a:t>definieren</a:t>
            </a:r>
            <a:r>
              <a:rPr lang="en-US" dirty="0"/>
              <a:t> das </a:t>
            </a:r>
            <a:r>
              <a:rPr lang="en-US" dirty="0" err="1"/>
              <a:t>Warum</a:t>
            </a:r>
            <a:r>
              <a:rPr lang="en-US" dirty="0"/>
              <a:t> und das Was</a:t>
            </a:r>
          </a:p>
          <a:p>
            <a:pPr marL="171450" indent="-171450">
              <a:buFont typeface="Arial" panose="020B0604020202020204" pitchFamily="34" charset="0"/>
              <a:buChar char="•"/>
            </a:pPr>
            <a:r>
              <a:rPr lang="en-US" baseline="0" dirty="0"/>
              <a:t>Und </a:t>
            </a:r>
            <a:r>
              <a:rPr lang="en-US" baseline="0" dirty="0" err="1"/>
              <a:t>organisatorische</a:t>
            </a:r>
            <a:r>
              <a:rPr lang="en-US" baseline="0" dirty="0"/>
              <a:t> </a:t>
            </a:r>
            <a:r>
              <a:rPr lang="en-US" baseline="0" dirty="0" err="1"/>
              <a:t>Rollen</a:t>
            </a:r>
            <a:r>
              <a:rPr lang="en-US" baseline="0" dirty="0"/>
              <a:t> um </a:t>
            </a:r>
            <a:r>
              <a:rPr lang="en-US" baseline="0" dirty="0" err="1"/>
              <a:t>alles</a:t>
            </a:r>
            <a:r>
              <a:rPr lang="en-US" baseline="0" dirty="0"/>
              <a:t> </a:t>
            </a:r>
            <a:r>
              <a:rPr lang="en-US" baseline="0" dirty="0" err="1"/>
              <a:t>zusammenzuhalten</a:t>
            </a:r>
            <a:endParaRPr lang="en-US" baseline="0" dirty="0"/>
          </a:p>
          <a:p>
            <a:endParaRPr lang="en-US" baseline="0" dirty="0"/>
          </a:p>
          <a:p>
            <a:r>
              <a:rPr lang="en-US" baseline="0" dirty="0"/>
              <a:t>Das </a:t>
            </a:r>
            <a:r>
              <a:rPr lang="en-US" baseline="0" dirty="0" err="1"/>
              <a:t>ist</a:t>
            </a:r>
            <a:r>
              <a:rPr lang="en-US" baseline="0" dirty="0"/>
              <a:t> </a:t>
            </a:r>
            <a:r>
              <a:rPr lang="en-US" baseline="0" dirty="0" err="1"/>
              <a:t>schon</a:t>
            </a:r>
            <a:r>
              <a:rPr lang="en-US" baseline="0" dirty="0"/>
              <a:t> das </a:t>
            </a:r>
            <a:r>
              <a:rPr lang="en-US" baseline="0" dirty="0" err="1"/>
              <a:t>ganze</a:t>
            </a:r>
            <a:r>
              <a:rPr lang="en-US" baseline="0" dirty="0"/>
              <a:t> </a:t>
            </a:r>
            <a:r>
              <a:rPr lang="en-US" baseline="0" dirty="0" err="1"/>
              <a:t>Geheimnis</a:t>
            </a:r>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2518271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Wir</a:t>
            </a:r>
            <a:r>
              <a:rPr lang="en-US" dirty="0"/>
              <a:t> </a:t>
            </a:r>
            <a:r>
              <a:rPr lang="en-US" dirty="0" err="1"/>
              <a:t>haben</a:t>
            </a:r>
            <a:r>
              <a:rPr lang="en-US" dirty="0"/>
              <a:t> die </a:t>
            </a:r>
            <a:r>
              <a:rPr lang="en-US" dirty="0" err="1"/>
              <a:t>Werte</a:t>
            </a:r>
            <a:r>
              <a:rPr lang="en-US" dirty="0"/>
              <a:t> </a:t>
            </a:r>
            <a:r>
              <a:rPr lang="en-US" dirty="0" err="1"/>
              <a:t>aber</a:t>
            </a:r>
            <a:r>
              <a:rPr lang="en-US" dirty="0"/>
              <a:t> </a:t>
            </a:r>
            <a:r>
              <a:rPr lang="en-US" dirty="0" err="1"/>
              <a:t>wie</a:t>
            </a:r>
            <a:r>
              <a:rPr lang="en-US" dirty="0"/>
              <a:t> </a:t>
            </a:r>
            <a:r>
              <a:rPr lang="en-US" dirty="0" err="1"/>
              <a:t>weiss</a:t>
            </a:r>
            <a:r>
              <a:rPr lang="en-US" dirty="0"/>
              <a:t> </a:t>
            </a:r>
            <a:r>
              <a:rPr lang="en-US" dirty="0" err="1"/>
              <a:t>ich</a:t>
            </a:r>
            <a:r>
              <a:rPr lang="en-US" dirty="0"/>
              <a:t> </a:t>
            </a:r>
            <a:r>
              <a:rPr lang="en-US" dirty="0" err="1"/>
              <a:t>dass</a:t>
            </a:r>
            <a:r>
              <a:rPr lang="en-US" dirty="0"/>
              <a:t> </a:t>
            </a:r>
            <a:r>
              <a:rPr lang="en-US" dirty="0" err="1"/>
              <a:t>ich</a:t>
            </a:r>
            <a:r>
              <a:rPr lang="en-US" dirty="0"/>
              <a:t> in die </a:t>
            </a:r>
            <a:r>
              <a:rPr lang="en-US" dirty="0" err="1"/>
              <a:t>Kultur</a:t>
            </a:r>
            <a:r>
              <a:rPr lang="en-US" dirty="0"/>
              <a:t> </a:t>
            </a:r>
            <a:r>
              <a:rPr lang="en-US" dirty="0" err="1"/>
              <a:t>passe</a:t>
            </a:r>
            <a:r>
              <a:rPr lang="en-US"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2395465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Das </a:t>
            </a:r>
            <a:r>
              <a:rPr lang="en-US" dirty="0" err="1"/>
              <a:t>fängt</a:t>
            </a:r>
            <a:r>
              <a:rPr lang="en-US" dirty="0"/>
              <a:t> </a:t>
            </a:r>
            <a:r>
              <a:rPr lang="en-US" dirty="0" err="1"/>
              <a:t>schon</a:t>
            </a:r>
            <a:r>
              <a:rPr lang="en-US" dirty="0"/>
              <a:t> </a:t>
            </a:r>
            <a:r>
              <a:rPr lang="en-US" dirty="0" err="1"/>
              <a:t>ganz</a:t>
            </a:r>
            <a:r>
              <a:rPr lang="en-US" dirty="0"/>
              <a:t> von </a:t>
            </a:r>
            <a:r>
              <a:rPr lang="en-US" dirty="0" err="1"/>
              <a:t>Anfang</a:t>
            </a:r>
            <a:r>
              <a:rPr lang="en-US" dirty="0"/>
              <a:t> an, </a:t>
            </a:r>
            <a:r>
              <a:rPr lang="en-US" dirty="0" err="1"/>
              <a:t>nämlich</a:t>
            </a:r>
            <a:r>
              <a:rPr lang="en-US" dirty="0"/>
              <a:t> </a:t>
            </a:r>
            <a:r>
              <a:rPr lang="en-US" dirty="0" err="1"/>
              <a:t>bei</a:t>
            </a:r>
            <a:r>
              <a:rPr lang="en-US" dirty="0"/>
              <a:t> der </a:t>
            </a:r>
            <a:r>
              <a:rPr lang="en-US" dirty="0" err="1"/>
              <a:t>Anstellung</a:t>
            </a:r>
            <a:r>
              <a:rPr lang="en-US" dirty="0"/>
              <a:t>. </a:t>
            </a:r>
          </a:p>
          <a:p>
            <a:pPr marL="171450" indent="-171450">
              <a:buFont typeface="Arial" panose="020B0604020202020204" pitchFamily="34" charset="0"/>
              <a:buChar char="•"/>
            </a:pPr>
            <a:r>
              <a:rPr lang="en-US" dirty="0" err="1"/>
              <a:t>Jeder</a:t>
            </a:r>
            <a:r>
              <a:rPr lang="en-US" dirty="0"/>
              <a:t> der </a:t>
            </a:r>
            <a:r>
              <a:rPr lang="en-US" dirty="0" err="1"/>
              <a:t>Angestellt</a:t>
            </a:r>
            <a:r>
              <a:rPr lang="en-US" dirty="0"/>
              <a:t> </a:t>
            </a:r>
            <a:r>
              <a:rPr lang="en-US" dirty="0" err="1"/>
              <a:t>wird</a:t>
            </a:r>
            <a:r>
              <a:rPr lang="en-US" dirty="0"/>
              <a:t> </a:t>
            </a:r>
            <a:r>
              <a:rPr lang="en-US" dirty="0" err="1"/>
              <a:t>geht</a:t>
            </a:r>
            <a:r>
              <a:rPr lang="en-US" dirty="0"/>
              <a:t> </a:t>
            </a:r>
            <a:r>
              <a:rPr lang="en-US" dirty="0" err="1"/>
              <a:t>durch</a:t>
            </a:r>
            <a:r>
              <a:rPr lang="en-US" dirty="0"/>
              <a:t> </a:t>
            </a:r>
            <a:r>
              <a:rPr lang="en-US" dirty="0" err="1"/>
              <a:t>einen</a:t>
            </a:r>
            <a:r>
              <a:rPr lang="en-US" dirty="0"/>
              <a:t> </a:t>
            </a:r>
            <a:r>
              <a:rPr lang="en-US" dirty="0" err="1"/>
              <a:t>Interviewprozess</a:t>
            </a:r>
            <a:r>
              <a:rPr lang="en-US" dirty="0"/>
              <a:t>. </a:t>
            </a:r>
          </a:p>
          <a:p>
            <a:pPr marL="171450" indent="-171450">
              <a:buFont typeface="Arial" panose="020B0604020202020204" pitchFamily="34" charset="0"/>
              <a:buChar char="•"/>
            </a:pPr>
            <a:r>
              <a:rPr lang="en-US" dirty="0"/>
              <a:t>Das </a:t>
            </a:r>
            <a:r>
              <a:rPr lang="en-US" dirty="0" err="1"/>
              <a:t>letzte</a:t>
            </a:r>
            <a:r>
              <a:rPr lang="en-US" dirty="0"/>
              <a:t> Interview </a:t>
            </a:r>
            <a:r>
              <a:rPr lang="en-US" dirty="0" err="1"/>
              <a:t>ist</a:t>
            </a:r>
            <a:r>
              <a:rPr lang="en-US" dirty="0"/>
              <a:t> </a:t>
            </a:r>
            <a:r>
              <a:rPr lang="en-US" dirty="0" err="1"/>
              <a:t>mit</a:t>
            </a:r>
            <a:r>
              <a:rPr lang="en-US" dirty="0"/>
              <a:t> Udi </a:t>
            </a:r>
            <a:r>
              <a:rPr lang="en-US" dirty="0" err="1"/>
              <a:t>Dahan</a:t>
            </a:r>
            <a:r>
              <a:rPr lang="en-US" dirty="0"/>
              <a:t> (</a:t>
            </a:r>
            <a:r>
              <a:rPr lang="en-US" dirty="0" err="1"/>
              <a:t>Psychologie</a:t>
            </a:r>
            <a:r>
              <a:rPr lang="en-US" dirty="0"/>
              <a:t>, </a:t>
            </a:r>
            <a:r>
              <a:rPr lang="en-US" dirty="0" err="1"/>
              <a:t>sehr</a:t>
            </a:r>
            <a:r>
              <a:rPr lang="en-US" dirty="0"/>
              <a:t> </a:t>
            </a:r>
            <a:r>
              <a:rPr lang="en-US" dirty="0" err="1"/>
              <a:t>belesen</a:t>
            </a:r>
            <a:r>
              <a:rPr lang="en-US" dirty="0"/>
              <a:t>).</a:t>
            </a:r>
          </a:p>
          <a:p>
            <a:endParaRPr lang="en-US" dirty="0"/>
          </a:p>
          <a:p>
            <a:r>
              <a:rPr lang="en-US" dirty="0"/>
              <a:t>Der </a:t>
            </a:r>
            <a:r>
              <a:rPr lang="en-US" dirty="0" err="1"/>
              <a:t>Kandidat</a:t>
            </a:r>
            <a:r>
              <a:rPr lang="en-US" dirty="0"/>
              <a:t> </a:t>
            </a:r>
            <a:r>
              <a:rPr lang="en-US" dirty="0" err="1"/>
              <a:t>stellt</a:t>
            </a:r>
            <a:r>
              <a:rPr lang="en-US" dirty="0"/>
              <a:t> </a:t>
            </a:r>
            <a:r>
              <a:rPr lang="en-US" dirty="0" err="1"/>
              <a:t>sich</a:t>
            </a:r>
            <a:r>
              <a:rPr lang="en-US" dirty="0"/>
              <a:t> und seine </a:t>
            </a:r>
            <a:r>
              <a:rPr lang="en-US" dirty="0" err="1"/>
              <a:t>Erfahrung</a:t>
            </a:r>
            <a:r>
              <a:rPr lang="en-US" dirty="0"/>
              <a:t> in den </a:t>
            </a:r>
            <a:r>
              <a:rPr lang="en-US" dirty="0" err="1"/>
              <a:t>Kontext</a:t>
            </a:r>
            <a:r>
              <a:rPr lang="en-US" dirty="0"/>
              <a:t> </a:t>
            </a:r>
            <a:r>
              <a:rPr lang="en-US" dirty="0" err="1"/>
              <a:t>unserer</a:t>
            </a:r>
            <a:r>
              <a:rPr lang="en-US" dirty="0"/>
              <a:t> </a:t>
            </a:r>
            <a:r>
              <a:rPr lang="en-US" dirty="0" err="1"/>
              <a:t>Werte</a:t>
            </a:r>
            <a:r>
              <a:rPr lang="en-US" dirty="0"/>
              <a:t> und </a:t>
            </a:r>
            <a:r>
              <a:rPr lang="en-US" dirty="0" err="1"/>
              <a:t>zeigt</a:t>
            </a:r>
            <a:r>
              <a:rPr lang="en-US" dirty="0"/>
              <a:t> seine </a:t>
            </a:r>
            <a:r>
              <a:rPr lang="en-US" dirty="0" err="1"/>
              <a:t>persönliche</a:t>
            </a:r>
            <a:r>
              <a:rPr lang="en-US" dirty="0"/>
              <a:t> </a:t>
            </a:r>
            <a:r>
              <a:rPr lang="en-US" dirty="0" err="1"/>
              <a:t>Einstellung</a:t>
            </a:r>
            <a:r>
              <a:rPr lang="en-US" dirty="0"/>
              <a:t> </a:t>
            </a:r>
            <a:r>
              <a:rPr lang="en-US" dirty="0" err="1"/>
              <a:t>zu</a:t>
            </a:r>
            <a:r>
              <a:rPr lang="en-US" dirty="0"/>
              <a:t> den </a:t>
            </a:r>
            <a:r>
              <a:rPr lang="en-US" dirty="0" err="1"/>
              <a:t>Werten</a:t>
            </a:r>
            <a:r>
              <a:rPr lang="en-US" dirty="0"/>
              <a:t>. </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1676868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zeigen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Verantwortung</a:t>
            </a:r>
            <a:r>
              <a:rPr lang="en-US" sz="1200" b="0" i="0" kern="1200" dirty="0">
                <a:solidFill>
                  <a:schemeClr val="tx1"/>
                </a:solidFill>
                <a:effectLst/>
                <a:latin typeface="+mn-lt"/>
                <a:ea typeface="+mn-ea"/>
                <a:cs typeface="+mn-cs"/>
              </a:rPr>
              <a:t>:</a:t>
            </a:r>
          </a:p>
          <a:p>
            <a:pPr lvl="1"/>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bringen</a:t>
            </a:r>
            <a:r>
              <a:rPr lang="en-US" sz="1200" b="0" i="0" kern="1200" dirty="0">
                <a:solidFill>
                  <a:schemeClr val="tx1"/>
                </a:solidFill>
                <a:effectLst/>
                <a:latin typeface="+mn-lt"/>
                <a:ea typeface="+mn-ea"/>
                <a:cs typeface="+mn-cs"/>
              </a:rPr>
              <a:t> Dinge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ende</a:t>
            </a:r>
            <a:endParaRPr lang="en-US" sz="1200" b="0" i="0" kern="1200" dirty="0">
              <a:solidFill>
                <a:schemeClr val="tx1"/>
              </a:solidFill>
              <a:effectLst/>
              <a:latin typeface="+mn-lt"/>
              <a:ea typeface="+mn-ea"/>
              <a:cs typeface="+mn-cs"/>
            </a:endParaRPr>
          </a:p>
          <a:p>
            <a:pPr lvl="1"/>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sehen</a:t>
            </a:r>
            <a:r>
              <a:rPr lang="en-US" sz="1200" b="0" i="0" kern="1200" dirty="0">
                <a:solidFill>
                  <a:schemeClr val="tx1"/>
                </a:solidFill>
                <a:effectLst/>
                <a:latin typeface="+mn-lt"/>
                <a:ea typeface="+mn-ea"/>
                <a:cs typeface="+mn-cs"/>
              </a:rPr>
              <a:t> das </a:t>
            </a:r>
            <a:r>
              <a:rPr lang="en-US" sz="1200" b="0" i="0" kern="1200" dirty="0" err="1">
                <a:solidFill>
                  <a:schemeClr val="tx1"/>
                </a:solidFill>
                <a:effectLst/>
                <a:latin typeface="+mn-lt"/>
                <a:ea typeface="+mn-ea"/>
                <a:cs typeface="+mn-cs"/>
              </a:rPr>
              <a:t>grosse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Ganze</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verhindern</a:t>
            </a:r>
            <a:r>
              <a:rPr lang="en-US" sz="1200" b="0" i="0" kern="1200" dirty="0">
                <a:solidFill>
                  <a:schemeClr val="tx1"/>
                </a:solidFill>
                <a:effectLst/>
                <a:latin typeface="+mn-lt"/>
                <a:ea typeface="+mn-ea"/>
                <a:cs typeface="+mn-cs"/>
              </a:rPr>
              <a:t> das Dinge </a:t>
            </a:r>
            <a:r>
              <a:rPr lang="en-US" sz="1200" b="0" i="0" kern="1200" dirty="0" err="1">
                <a:solidFill>
                  <a:schemeClr val="tx1"/>
                </a:solidFill>
                <a:effectLst/>
                <a:latin typeface="+mn-lt"/>
                <a:ea typeface="+mn-ea"/>
                <a:cs typeface="+mn-cs"/>
              </a:rPr>
              <a:t>zwischen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Stühle</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Bänke</a:t>
            </a:r>
            <a:r>
              <a:rPr lang="en-US" sz="1200" b="0" i="0" kern="1200" dirty="0">
                <a:solidFill>
                  <a:schemeClr val="tx1"/>
                </a:solidFill>
                <a:effectLst/>
                <a:latin typeface="+mn-lt"/>
                <a:ea typeface="+mn-ea"/>
                <a:cs typeface="+mn-cs"/>
              </a:rPr>
              <a:t> fallen</a:t>
            </a:r>
          </a:p>
          <a:p>
            <a:pPr lvl="1"/>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trennen</a:t>
            </a:r>
            <a:r>
              <a:rPr lang="en-US" sz="1200" b="0" i="0" kern="1200" dirty="0">
                <a:solidFill>
                  <a:schemeClr val="tx1"/>
                </a:solidFill>
                <a:effectLst/>
                <a:latin typeface="+mn-lt"/>
                <a:ea typeface="+mn-ea"/>
                <a:cs typeface="+mn-cs"/>
              </a:rPr>
              <a:t> Dinge die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jetzt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tun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müssen</a:t>
            </a:r>
            <a:r>
              <a:rPr lang="en-US" sz="1200" b="0" i="0" kern="1200" dirty="0">
                <a:solidFill>
                  <a:schemeClr val="tx1"/>
                </a:solidFill>
                <a:effectLst/>
                <a:latin typeface="+mn-lt"/>
                <a:ea typeface="+mn-ea"/>
                <a:cs typeface="+mn-cs"/>
              </a:rPr>
              <a:t> von </a:t>
            </a:r>
            <a:r>
              <a:rPr lang="en-US" sz="1200" b="0" i="0" kern="1200" dirty="0" err="1">
                <a:solidFill>
                  <a:schemeClr val="tx1"/>
                </a:solidFill>
                <a:effectLst/>
                <a:latin typeface="+mn-lt"/>
                <a:ea typeface="+mn-ea"/>
                <a:cs typeface="+mn-cs"/>
              </a:rPr>
              <a:t>Dingen</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später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oder</a:t>
            </a:r>
            <a:r>
              <a:rPr lang="en-US" sz="1200" b="0" i="0" kern="1200" dirty="0">
                <a:solidFill>
                  <a:schemeClr val="tx1"/>
                </a:solidFill>
                <a:effectLst/>
                <a:latin typeface="+mn-lt"/>
                <a:ea typeface="+mn-ea"/>
                <a:cs typeface="+mn-cs"/>
              </a:rPr>
              <a:t> gar </a:t>
            </a:r>
            <a:r>
              <a:rPr lang="en-US" sz="1200" b="0" i="0" kern="1200" dirty="0" err="1">
                <a:solidFill>
                  <a:schemeClr val="tx1"/>
                </a:solidFill>
                <a:effectLst/>
                <a:latin typeface="+mn-lt"/>
                <a:ea typeface="+mn-ea"/>
                <a:cs typeface="+mn-cs"/>
              </a:rPr>
              <a:t>nie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machen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werden</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motiviert</a:t>
            </a:r>
            <a:r>
              <a:rPr lang="en-US" sz="1200" b="0" i="0" kern="1200" dirty="0">
                <a:solidFill>
                  <a:schemeClr val="tx1"/>
                </a:solidFill>
                <a:effectLst/>
                <a:latin typeface="+mn-lt"/>
                <a:ea typeface="+mn-ea"/>
                <a:cs typeface="+mn-cs"/>
              </a:rPr>
              <a:t>:</a:t>
            </a:r>
          </a:p>
          <a:p>
            <a:pPr lvl="1"/>
            <a:r>
              <a:rPr lang="en-US" sz="1200" b="0" i="0" kern="1200" dirty="0">
                <a:solidFill>
                  <a:schemeClr val="tx1"/>
                </a:solidFill>
                <a:effectLst/>
                <a:latin typeface="+mn-lt"/>
                <a:ea typeface="+mn-ea"/>
                <a:cs typeface="+mn-cs"/>
              </a:rPr>
              <a:t>Eine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können</a:t>
            </a:r>
            <a:r>
              <a:rPr lang="en-US" sz="1200" b="0" i="0" kern="1200" dirty="0">
                <a:solidFill>
                  <a:schemeClr val="tx1"/>
                </a:solidFill>
                <a:effectLst/>
                <a:latin typeface="+mn-lt"/>
                <a:ea typeface="+mn-ea"/>
                <a:cs typeface="+mn-cs"/>
              </a:rPr>
              <a:t> das </a:t>
            </a:r>
            <a:r>
              <a:rPr lang="en-US" sz="1200" b="0" i="0" kern="1200" dirty="0" err="1">
                <a:solidFill>
                  <a:schemeClr val="tx1"/>
                </a:solidFill>
                <a:effectLst/>
                <a:latin typeface="+mn-lt"/>
                <a:ea typeface="+mn-ea"/>
                <a:cs typeface="+mn-cs"/>
              </a:rPr>
              <a:t>Einstellung</a:t>
            </a:r>
            <a:endParaRPr lang="en-US" sz="1200" b="0" i="0" kern="1200" dirty="0">
              <a:solidFill>
                <a:schemeClr val="tx1"/>
              </a:solidFill>
              <a:effectLst/>
              <a:latin typeface="+mn-lt"/>
              <a:ea typeface="+mn-ea"/>
              <a:cs typeface="+mn-cs"/>
            </a:endParaRPr>
          </a:p>
          <a:p>
            <a:pPr lvl="1"/>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haben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spass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neues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lernen</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auszuprobieren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ausserhalb</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unserer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Spezialgebiete</a:t>
            </a:r>
            <a:endParaRPr lang="en-US" sz="1200" b="0" i="0" kern="1200" dirty="0">
              <a:solidFill>
                <a:schemeClr val="tx1"/>
              </a:solidFill>
              <a:effectLst/>
              <a:latin typeface="+mn-lt"/>
              <a:ea typeface="+mn-ea"/>
              <a:cs typeface="+mn-cs"/>
            </a:endParaRPr>
          </a:p>
          <a:p>
            <a:pPr lvl="1"/>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bereit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Fehler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machen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akzeptieren</a:t>
            </a:r>
            <a:r>
              <a:rPr lang="en-US" sz="1200" b="0" i="0" kern="1200" dirty="0">
                <a:solidFill>
                  <a:schemeClr val="tx1"/>
                </a:solidFill>
                <a:effectLst/>
                <a:latin typeface="+mn-lt"/>
                <a:ea typeface="+mn-ea"/>
                <a:cs typeface="+mn-cs"/>
              </a:rPr>
              <a:t> um </a:t>
            </a:r>
            <a:r>
              <a:rPr lang="en-US" sz="1200" b="0" i="0" kern="1200" dirty="0" err="1">
                <a:solidFill>
                  <a:schemeClr val="tx1"/>
                </a:solidFill>
                <a:effectLst/>
                <a:latin typeface="+mn-lt"/>
                <a:ea typeface="+mn-ea"/>
                <a:cs typeface="+mn-cs"/>
              </a:rPr>
              <a:t>daraus</a:t>
            </a:r>
            <a:r>
              <a:rPr lang="en-US" sz="1200" b="0" i="0" kern="1200" dirty="0">
                <a:solidFill>
                  <a:schemeClr val="tx1"/>
                </a:solidFill>
                <a:effectLst/>
                <a:latin typeface="+mn-lt"/>
                <a:ea typeface="+mn-ea"/>
                <a:cs typeface="+mn-cs"/>
              </a:rPr>
              <a:t> grosses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lernen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teilen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diese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Erfahrung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anderen</a:t>
            </a:r>
            <a:endParaRPr lang="en-US" sz="1200" b="0" i="0" kern="1200" dirty="0">
              <a:solidFill>
                <a:schemeClr val="tx1"/>
              </a:solidFill>
              <a:effectLst/>
              <a:latin typeface="+mn-lt"/>
              <a:ea typeface="+mn-ea"/>
              <a:cs typeface="+mn-cs"/>
            </a:endParaRPr>
          </a:p>
          <a:p>
            <a:pPr lvl="1"/>
            <a:r>
              <a:rPr lang="en-US" sz="1200" b="0" i="0" kern="1200" dirty="0" err="1">
                <a:solidFill>
                  <a:schemeClr val="tx1"/>
                </a:solidFill>
                <a:effectLst/>
                <a:latin typeface="+mn-lt"/>
                <a:ea typeface="+mn-ea"/>
                <a:cs typeface="+mn-cs"/>
              </a:rPr>
              <a:t>Mit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Veränderung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umgehen</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uns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schnell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anzupassen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next</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1938163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 Screenshot </a:t>
            </a:r>
            <a:r>
              <a:rPr lang="en-US" dirty="0" err="1"/>
              <a:t>zeigt</a:t>
            </a:r>
            <a:r>
              <a:rPr lang="en-US" dirty="0"/>
              <a:t> </a:t>
            </a:r>
            <a:r>
              <a:rPr lang="en-US" dirty="0" err="1"/>
              <a:t>ein</a:t>
            </a:r>
            <a:r>
              <a:rPr lang="en-US" dirty="0"/>
              <a:t> </a:t>
            </a:r>
            <a:r>
              <a:rPr lang="en-US" dirty="0" err="1"/>
              <a:t>Teil</a:t>
            </a:r>
            <a:r>
              <a:rPr lang="en-US" dirty="0"/>
              <a:t> </a:t>
            </a:r>
            <a:r>
              <a:rPr lang="en-US" dirty="0" err="1"/>
              <a:t>meines</a:t>
            </a:r>
            <a:r>
              <a:rPr lang="en-US" dirty="0"/>
              <a:t> Team, und das bin </a:t>
            </a:r>
            <a:r>
              <a:rPr lang="en-US" dirty="0" err="1"/>
              <a:t>ich</a:t>
            </a:r>
            <a:r>
              <a:rPr lang="en-US" dirty="0"/>
              <a:t>, [CLICK]</a:t>
            </a:r>
          </a:p>
          <a:p>
            <a:r>
              <a:rPr lang="en-US" dirty="0"/>
              <a:t>Ich </a:t>
            </a:r>
            <a:r>
              <a:rPr lang="en-US" dirty="0" err="1"/>
              <a:t>arbeite</a:t>
            </a:r>
            <a:r>
              <a:rPr lang="en-US" dirty="0"/>
              <a:t> von der </a:t>
            </a:r>
            <a:r>
              <a:rPr lang="en-US" dirty="0" err="1"/>
              <a:t>Schweiz</a:t>
            </a:r>
            <a:r>
              <a:rPr lang="en-US" dirty="0"/>
              <a:t> </a:t>
            </a:r>
            <a:r>
              <a:rPr lang="en-US" dirty="0" err="1"/>
              <a:t>aus</a:t>
            </a:r>
            <a:r>
              <a:rPr lang="en-US" dirty="0"/>
              <a:t> </a:t>
            </a:r>
            <a:r>
              <a:rPr lang="en-US" dirty="0" err="1"/>
              <a:t>unter</a:t>
            </a:r>
            <a:r>
              <a:rPr lang="en-US" dirty="0"/>
              <a:t> </a:t>
            </a:r>
            <a:r>
              <a:rPr lang="en-US" dirty="0" err="1"/>
              <a:t>dem</a:t>
            </a:r>
            <a:r>
              <a:rPr lang="en-US" dirty="0"/>
              <a:t> </a:t>
            </a:r>
            <a:r>
              <a:rPr lang="en-US" dirty="0" err="1"/>
              <a:t>rechtlichen</a:t>
            </a:r>
            <a:r>
              <a:rPr lang="en-US" dirty="0"/>
              <a:t> </a:t>
            </a:r>
            <a:r>
              <a:rPr lang="en-US" dirty="0" err="1"/>
              <a:t>Konstrukt</a:t>
            </a:r>
            <a:r>
              <a:rPr lang="en-US" dirty="0"/>
              <a:t> </a:t>
            </a:r>
            <a:r>
              <a:rPr lang="en-US" dirty="0" err="1"/>
              <a:t>tracelight</a:t>
            </a:r>
            <a:r>
              <a:rPr lang="en-US" dirty="0"/>
              <a:t> GmbH </a:t>
            </a:r>
            <a:r>
              <a:rPr lang="en-US" dirty="0" err="1"/>
              <a:t>als</a:t>
            </a:r>
            <a:r>
              <a:rPr lang="en-US" dirty="0"/>
              <a:t> Contractor </a:t>
            </a:r>
            <a:r>
              <a:rPr lang="en-US" dirty="0" err="1"/>
              <a:t>für</a:t>
            </a:r>
            <a:r>
              <a:rPr lang="en-US" dirty="0"/>
              <a:t> Particular Software</a:t>
            </a:r>
          </a:p>
          <a:p>
            <a:r>
              <a:rPr lang="en-US" dirty="0" err="1"/>
              <a:t>Als</a:t>
            </a:r>
            <a:r>
              <a:rPr lang="en-US" dirty="0"/>
              <a:t> Software Engineer bin </a:t>
            </a:r>
            <a:r>
              <a:rPr lang="en-US" dirty="0" err="1"/>
              <a:t>ich</a:t>
            </a:r>
            <a:r>
              <a:rPr lang="en-US" dirty="0"/>
              <a:t> </a:t>
            </a:r>
            <a:r>
              <a:rPr lang="en-US" dirty="0" err="1"/>
              <a:t>mitverantwortlich</a:t>
            </a:r>
            <a:r>
              <a:rPr lang="en-US" dirty="0"/>
              <a:t> </a:t>
            </a:r>
            <a:r>
              <a:rPr lang="en-US" dirty="0" err="1"/>
              <a:t>für</a:t>
            </a:r>
            <a:endParaRPr lang="en-US" dirty="0"/>
          </a:p>
          <a:p>
            <a:endParaRPr lang="en-US" dirty="0"/>
          </a:p>
          <a:p>
            <a:r>
              <a:rPr lang="en-US" dirty="0"/>
              <a:t>4 «products» and a Platform for over 1000 customers world wide being used by tens of thousands developers</a:t>
            </a:r>
          </a:p>
          <a:p>
            <a:endParaRPr lang="en-US" dirty="0"/>
          </a:p>
          <a:p>
            <a:r>
              <a:rPr lang="en-US" dirty="0"/>
              <a:t>Und das Consulting und Support</a:t>
            </a:r>
          </a:p>
          <a:p>
            <a:endParaRPr lang="en-US" dirty="0"/>
          </a:p>
          <a:p>
            <a:r>
              <a:rPr lang="en-US" dirty="0"/>
              <a:t>Ich will </a:t>
            </a:r>
            <a:r>
              <a:rPr lang="en-US" dirty="0" err="1"/>
              <a:t>euch</a:t>
            </a:r>
            <a:r>
              <a:rPr lang="en-US" dirty="0"/>
              <a:t> in </a:t>
            </a:r>
            <a:r>
              <a:rPr lang="en-US" dirty="0" err="1"/>
              <a:t>diesem</a:t>
            </a:r>
            <a:r>
              <a:rPr lang="en-US" dirty="0"/>
              <a:t> </a:t>
            </a:r>
            <a:r>
              <a:rPr lang="en-US" dirty="0" err="1"/>
              <a:t>Vortrag</a:t>
            </a:r>
            <a:r>
              <a:rPr lang="en-US" dirty="0"/>
              <a:t> </a:t>
            </a:r>
            <a:r>
              <a:rPr lang="en-US" dirty="0" err="1"/>
              <a:t>meine</a:t>
            </a:r>
            <a:r>
              <a:rPr lang="en-US" dirty="0"/>
              <a:t> </a:t>
            </a:r>
            <a:r>
              <a:rPr lang="en-US" dirty="0" err="1"/>
              <a:t>Erfahrungen</a:t>
            </a:r>
            <a:r>
              <a:rPr lang="en-US" dirty="0"/>
              <a:t> </a:t>
            </a:r>
            <a:r>
              <a:rPr lang="en-US" dirty="0" err="1"/>
              <a:t>im</a:t>
            </a:r>
            <a:r>
              <a:rPr lang="en-US" dirty="0"/>
              <a:t> Context Particular Software </a:t>
            </a:r>
            <a:r>
              <a:rPr lang="en-US" dirty="0" err="1"/>
              <a:t>aufzeigen</a:t>
            </a:r>
            <a:r>
              <a:rPr lang="en-US" dirty="0"/>
              <a:t>. Dies </a:t>
            </a:r>
            <a:r>
              <a:rPr lang="en-US" dirty="0" err="1"/>
              <a:t>ist</a:t>
            </a:r>
            <a:r>
              <a:rPr lang="en-US" dirty="0"/>
              <a:t> </a:t>
            </a:r>
            <a:r>
              <a:rPr lang="en-US" dirty="0" err="1"/>
              <a:t>keine</a:t>
            </a:r>
            <a:r>
              <a:rPr lang="en-US" dirty="0"/>
              <a:t> 1:1 </a:t>
            </a:r>
            <a:r>
              <a:rPr lang="en-US" dirty="0" err="1"/>
              <a:t>Anleitung</a:t>
            </a:r>
            <a:r>
              <a:rPr lang="en-US" dirty="0"/>
              <a:t> </a:t>
            </a:r>
            <a:r>
              <a:rPr lang="en-US" dirty="0" err="1"/>
              <a:t>mit</a:t>
            </a:r>
            <a:r>
              <a:rPr lang="en-US" dirty="0"/>
              <a:t> </a:t>
            </a:r>
            <a:r>
              <a:rPr lang="en-US" dirty="0" err="1"/>
              <a:t>einem</a:t>
            </a:r>
            <a:r>
              <a:rPr lang="en-US" dirty="0"/>
              <a:t> Summary am </a:t>
            </a:r>
            <a:r>
              <a:rPr lang="en-US" dirty="0" err="1"/>
              <a:t>Schluss</a:t>
            </a:r>
            <a:r>
              <a:rPr lang="en-US" dirty="0"/>
              <a:t> </a:t>
            </a:r>
            <a:r>
              <a:rPr lang="en-US" dirty="0" err="1"/>
              <a:t>mit</a:t>
            </a:r>
            <a:r>
              <a:rPr lang="en-US" dirty="0"/>
              <a:t> </a:t>
            </a:r>
            <a:r>
              <a:rPr lang="en-US" dirty="0" err="1"/>
              <a:t>Aktionspunkten</a:t>
            </a:r>
            <a:r>
              <a:rPr lang="en-US" dirty="0"/>
              <a:t> die </a:t>
            </a:r>
            <a:r>
              <a:rPr lang="en-US" dirty="0" err="1"/>
              <a:t>ihr</a:t>
            </a:r>
            <a:r>
              <a:rPr lang="en-US" dirty="0"/>
              <a:t> in </a:t>
            </a:r>
            <a:r>
              <a:rPr lang="en-US" dirty="0" err="1"/>
              <a:t>eurer</a:t>
            </a:r>
            <a:r>
              <a:rPr lang="en-US" dirty="0"/>
              <a:t> </a:t>
            </a:r>
            <a:r>
              <a:rPr lang="en-US" dirty="0" err="1"/>
              <a:t>Firma</a:t>
            </a:r>
            <a:r>
              <a:rPr lang="en-US" dirty="0"/>
              <a:t> </a:t>
            </a:r>
            <a:r>
              <a:rPr lang="en-US" dirty="0" err="1"/>
              <a:t>aufnehmen</a:t>
            </a:r>
            <a:r>
              <a:rPr lang="en-US" dirty="0"/>
              <a:t> </a:t>
            </a:r>
            <a:r>
              <a:rPr lang="en-US" dirty="0" err="1"/>
              <a:t>müsst</a:t>
            </a:r>
            <a:r>
              <a:rPr lang="en-US" dirty="0"/>
              <a:t>. </a:t>
            </a:r>
            <a:r>
              <a:rPr lang="en-US" dirty="0" err="1"/>
              <a:t>Es</a:t>
            </a:r>
            <a:r>
              <a:rPr lang="en-US" dirty="0"/>
              <a:t> </a:t>
            </a:r>
            <a:r>
              <a:rPr lang="en-US" dirty="0" err="1"/>
              <a:t>ist</a:t>
            </a:r>
            <a:r>
              <a:rPr lang="en-US" dirty="0"/>
              <a:t> </a:t>
            </a:r>
            <a:r>
              <a:rPr lang="en-US" dirty="0" err="1"/>
              <a:t>mehr</a:t>
            </a:r>
            <a:r>
              <a:rPr lang="en-US" dirty="0"/>
              <a:t> </a:t>
            </a:r>
            <a:r>
              <a:rPr lang="en-US" dirty="0" err="1"/>
              <a:t>ein</a:t>
            </a:r>
            <a:r>
              <a:rPr lang="en-US" dirty="0"/>
              <a:t> </a:t>
            </a:r>
            <a:r>
              <a:rPr lang="en-US" dirty="0" err="1"/>
              <a:t>Gedankenaustausch</a:t>
            </a:r>
            <a:r>
              <a:rPr lang="en-US" dirty="0"/>
              <a:t> </a:t>
            </a:r>
            <a:r>
              <a:rPr lang="en-US" dirty="0" err="1"/>
              <a:t>oder</a:t>
            </a:r>
            <a:r>
              <a:rPr lang="en-US" dirty="0"/>
              <a:t> </a:t>
            </a:r>
            <a:r>
              <a:rPr lang="en-US" dirty="0" err="1"/>
              <a:t>Anregung</a:t>
            </a:r>
            <a:r>
              <a:rPr lang="en-US" dirty="0"/>
              <a:t> </a:t>
            </a:r>
            <a:r>
              <a:rPr lang="en-US" dirty="0" err="1"/>
              <a:t>sich</a:t>
            </a:r>
            <a:r>
              <a:rPr lang="en-US" dirty="0"/>
              <a:t> </a:t>
            </a:r>
            <a:r>
              <a:rPr lang="en-US" dirty="0" err="1"/>
              <a:t>als</a:t>
            </a:r>
            <a:r>
              <a:rPr lang="en-US" dirty="0"/>
              <a:t> Individuum </a:t>
            </a:r>
            <a:r>
              <a:rPr lang="en-US" dirty="0" err="1"/>
              <a:t>oder</a:t>
            </a:r>
            <a:r>
              <a:rPr lang="en-US" dirty="0"/>
              <a:t> </a:t>
            </a:r>
            <a:r>
              <a:rPr lang="en-US" dirty="0" err="1"/>
              <a:t>Organisation</a:t>
            </a:r>
            <a:r>
              <a:rPr lang="en-US" dirty="0"/>
              <a:t> </a:t>
            </a:r>
            <a:r>
              <a:rPr lang="en-US" dirty="0" err="1"/>
              <a:t>aus</a:t>
            </a:r>
            <a:r>
              <a:rPr lang="en-US" dirty="0"/>
              <a:t> </a:t>
            </a:r>
            <a:r>
              <a:rPr lang="en-US" dirty="0" err="1"/>
              <a:t>bestehendem</a:t>
            </a:r>
            <a:r>
              <a:rPr lang="en-US" dirty="0"/>
              <a:t> </a:t>
            </a:r>
            <a:r>
              <a:rPr lang="en-US" dirty="0" err="1"/>
              <a:t>zu</a:t>
            </a:r>
            <a:r>
              <a:rPr lang="en-US" dirty="0"/>
              <a:t> </a:t>
            </a:r>
            <a:r>
              <a:rPr lang="en-US" dirty="0" err="1"/>
              <a:t>lösen</a:t>
            </a:r>
            <a:r>
              <a:rPr lang="en-US" dirty="0"/>
              <a:t> und </a:t>
            </a:r>
            <a:r>
              <a:rPr lang="en-US" dirty="0" err="1"/>
              <a:t>neue</a:t>
            </a:r>
            <a:r>
              <a:rPr lang="en-US" dirty="0"/>
              <a:t> </a:t>
            </a:r>
            <a:r>
              <a:rPr lang="en-US" dirty="0" err="1"/>
              <a:t>Wege</a:t>
            </a:r>
            <a:r>
              <a:rPr lang="en-US" dirty="0"/>
              <a:t> </a:t>
            </a:r>
            <a:r>
              <a:rPr lang="en-US" dirty="0" err="1"/>
              <a:t>zu</a:t>
            </a:r>
            <a:r>
              <a:rPr lang="en-US" dirty="0"/>
              <a:t> </a:t>
            </a:r>
            <a:r>
              <a:rPr lang="en-US" dirty="0" err="1"/>
              <a:t>gehen</a:t>
            </a:r>
            <a:r>
              <a:rPr lang="en-US" dirty="0"/>
              <a:t>.</a:t>
            </a:r>
          </a:p>
          <a:p>
            <a:endParaRPr lang="en-US" dirty="0"/>
          </a:p>
          <a:p>
            <a:r>
              <a:rPr lang="en-US" dirty="0" err="1"/>
              <a:t>Firma</a:t>
            </a:r>
            <a:r>
              <a:rPr lang="en-US" dirty="0"/>
              <a:t> von Udi </a:t>
            </a:r>
            <a:r>
              <a:rPr lang="en-US" dirty="0" err="1"/>
              <a:t>Dahan</a:t>
            </a:r>
            <a:r>
              <a:rPr lang="en-US" dirty="0"/>
              <a:t> </a:t>
            </a:r>
            <a:r>
              <a:rPr lang="en-US" dirty="0" err="1"/>
              <a:t>gegründet</a:t>
            </a:r>
            <a:r>
              <a:rPr lang="en-US" dirty="0"/>
              <a:t>, </a:t>
            </a:r>
            <a:r>
              <a:rPr lang="en-US" dirty="0" err="1"/>
              <a:t>er</a:t>
            </a:r>
            <a:r>
              <a:rPr lang="en-US" dirty="0"/>
              <a:t> </a:t>
            </a:r>
            <a:r>
              <a:rPr lang="en-US" dirty="0" err="1"/>
              <a:t>realisierte</a:t>
            </a:r>
            <a:r>
              <a:rPr lang="en-US" dirty="0"/>
              <a:t> </a:t>
            </a:r>
            <a:r>
              <a:rPr lang="en-US" dirty="0" err="1"/>
              <a:t>nur</a:t>
            </a:r>
            <a:r>
              <a:rPr lang="en-US" dirty="0"/>
              <a:t> </a:t>
            </a:r>
            <a:r>
              <a:rPr lang="en-US" dirty="0" err="1"/>
              <a:t>eine</a:t>
            </a:r>
            <a:r>
              <a:rPr lang="en-US" dirty="0"/>
              <a:t> </a:t>
            </a:r>
            <a:r>
              <a:rPr lang="en-US" dirty="0" err="1"/>
              <a:t>zerstreute</a:t>
            </a:r>
            <a:r>
              <a:rPr lang="en-US" dirty="0"/>
              <a:t> </a:t>
            </a:r>
            <a:r>
              <a:rPr lang="en-US" dirty="0" err="1"/>
              <a:t>Firma</a:t>
            </a:r>
            <a:r>
              <a:rPr lang="en-US" dirty="0"/>
              <a:t> </a:t>
            </a:r>
            <a:r>
              <a:rPr lang="en-US" dirty="0" err="1"/>
              <a:t>kann</a:t>
            </a:r>
            <a:r>
              <a:rPr lang="en-US" dirty="0"/>
              <a:t> 24/7 den Support und die </a:t>
            </a:r>
            <a:r>
              <a:rPr lang="en-US" dirty="0" err="1"/>
              <a:t>Entwicklung</a:t>
            </a:r>
            <a:r>
              <a:rPr lang="en-US" dirty="0"/>
              <a:t> der Platform </a:t>
            </a:r>
            <a:r>
              <a:rPr lang="en-US" dirty="0" err="1"/>
              <a:t>gewährleisten</a:t>
            </a:r>
            <a:r>
              <a:rPr lang="en-US" dirty="0"/>
              <a:t> auf </a:t>
            </a:r>
            <a:r>
              <a:rPr lang="en-US" dirty="0" err="1"/>
              <a:t>deren</a:t>
            </a:r>
            <a:r>
              <a:rPr lang="en-US" dirty="0"/>
              <a:t> </a:t>
            </a:r>
            <a:r>
              <a:rPr lang="en-US" dirty="0" err="1"/>
              <a:t>unsere</a:t>
            </a:r>
            <a:r>
              <a:rPr lang="en-US" dirty="0"/>
              <a:t> </a:t>
            </a:r>
            <a:r>
              <a:rPr lang="en-US" dirty="0" err="1"/>
              <a:t>Kunden</a:t>
            </a:r>
            <a:r>
              <a:rPr lang="en-US" dirty="0"/>
              <a:t> </a:t>
            </a:r>
            <a:r>
              <a:rPr lang="en-US" dirty="0" err="1"/>
              <a:t>ihre</a:t>
            </a:r>
            <a:r>
              <a:rPr lang="en-US" dirty="0"/>
              <a:t> Mission Critical </a:t>
            </a:r>
            <a:r>
              <a:rPr lang="en-US" dirty="0" err="1"/>
              <a:t>Systeme</a:t>
            </a:r>
            <a:r>
              <a:rPr lang="en-US" dirty="0"/>
              <a:t> </a:t>
            </a:r>
            <a:r>
              <a:rPr lang="en-US" dirty="0" err="1"/>
              <a:t>aufbauen</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Ich </a:t>
            </a:r>
            <a:r>
              <a:rPr lang="en-US" dirty="0" err="1"/>
              <a:t>liebe</a:t>
            </a:r>
            <a:r>
              <a:rPr lang="en-US" dirty="0"/>
              <a:t> Remote Working den </a:t>
            </a:r>
            <a:r>
              <a:rPr lang="en-US" dirty="0" err="1"/>
              <a:t>es</a:t>
            </a:r>
            <a:r>
              <a:rPr lang="en-US" dirty="0"/>
              <a:t> </a:t>
            </a:r>
            <a:r>
              <a:rPr lang="en-US" dirty="0" err="1"/>
              <a:t>erlaub</a:t>
            </a:r>
            <a:r>
              <a:rPr lang="en-US" dirty="0"/>
              <a:t> </a:t>
            </a:r>
            <a:r>
              <a:rPr lang="en-US" dirty="0" err="1"/>
              <a:t>mir</a:t>
            </a:r>
            <a:r>
              <a:rPr lang="en-US" dirty="0"/>
              <a:t>, [CLICK]</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934040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zeigen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Maturität</a:t>
            </a:r>
            <a:r>
              <a:rPr lang="en-US" sz="1200" b="0" i="0" kern="1200" dirty="0">
                <a:solidFill>
                  <a:schemeClr val="tx1"/>
                </a:solidFill>
                <a:effectLst/>
                <a:latin typeface="+mn-lt"/>
                <a:ea typeface="+mn-ea"/>
                <a:cs typeface="+mn-cs"/>
              </a:rPr>
              <a:t>:</a:t>
            </a:r>
          </a:p>
          <a:p>
            <a:pPr lvl="1"/>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teilen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wissen</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helfen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anderen</a:t>
            </a:r>
            <a:endParaRPr lang="en-US" sz="1200" b="0" i="0" kern="1200" dirty="0">
              <a:solidFill>
                <a:schemeClr val="tx1"/>
              </a:solidFill>
              <a:effectLst/>
              <a:latin typeface="+mn-lt"/>
              <a:ea typeface="+mn-ea"/>
              <a:cs typeface="+mn-cs"/>
            </a:endParaRPr>
          </a:p>
          <a:p>
            <a:pPr lvl="1"/>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kennen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unsere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Grenzen</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wissen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wann</a:t>
            </a:r>
            <a:r>
              <a:rPr lang="en-US" sz="1200" b="0" i="0" kern="1200" dirty="0">
                <a:solidFill>
                  <a:schemeClr val="tx1"/>
                </a:solidFill>
                <a:effectLst/>
                <a:latin typeface="+mn-lt"/>
                <a:ea typeface="+mn-ea"/>
                <a:cs typeface="+mn-cs"/>
              </a:rPr>
              <a:t> um </a:t>
            </a:r>
            <a:r>
              <a:rPr lang="en-US" sz="1200" b="0" i="0" kern="1200" dirty="0" err="1">
                <a:solidFill>
                  <a:schemeClr val="tx1"/>
                </a:solidFill>
                <a:effectLst/>
                <a:latin typeface="+mn-lt"/>
                <a:ea typeface="+mn-ea"/>
                <a:cs typeface="+mn-cs"/>
              </a:rPr>
              <a:t>Hilfe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fragen</a:t>
            </a:r>
            <a:endParaRPr lang="en-US" sz="1200" b="0" i="0" kern="1200" dirty="0">
              <a:solidFill>
                <a:schemeClr val="tx1"/>
              </a:solidFill>
              <a:effectLst/>
              <a:latin typeface="+mn-lt"/>
              <a:ea typeface="+mn-ea"/>
              <a:cs typeface="+mn-cs"/>
            </a:endParaRPr>
          </a:p>
          <a:p>
            <a:pPr lvl="1"/>
            <a:r>
              <a:rPr lang="en-US" sz="1200" b="0" i="0" kern="1200" dirty="0" err="1">
                <a:solidFill>
                  <a:schemeClr val="tx1"/>
                </a:solidFill>
                <a:effectLst/>
                <a:latin typeface="+mn-lt"/>
                <a:ea typeface="+mn-ea"/>
                <a:cs typeface="+mn-cs"/>
              </a:rPr>
              <a:t>Respektvoll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jedem</a:t>
            </a:r>
            <a:r>
              <a:rPr lang="en-US" sz="1200" b="0" i="0" kern="1200" dirty="0">
                <a:solidFill>
                  <a:schemeClr val="tx1"/>
                </a:solidFill>
                <a:effectLst/>
                <a:latin typeface="+mn-lt"/>
                <a:ea typeface="+mn-ea"/>
                <a:cs typeface="+mn-cs"/>
              </a:rPr>
              <a:t> (customers, co-workers, and partners)</a:t>
            </a:r>
          </a:p>
          <a:p>
            <a:pPr lvl="1"/>
            <a:r>
              <a:rPr lang="en-US" sz="1200" b="0" i="0" kern="1200" dirty="0" err="1">
                <a:solidFill>
                  <a:schemeClr val="tx1"/>
                </a:solidFill>
                <a:effectLst/>
                <a:latin typeface="+mn-lt"/>
                <a:ea typeface="+mn-ea"/>
                <a:cs typeface="+mn-cs"/>
              </a:rPr>
              <a:t>Kommunizieren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aussagekräftig</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effektiv</a:t>
            </a:r>
            <a:r>
              <a:rPr lang="en-US" sz="1200" b="0" i="0" kern="1200" dirty="0">
                <a:solidFill>
                  <a:schemeClr val="tx1"/>
                </a:solidFill>
                <a:effectLst/>
                <a:latin typeface="+mn-lt"/>
                <a:ea typeface="+mn-ea"/>
                <a:cs typeface="+mn-cs"/>
              </a:rPr>
              <a:t>, both online and offline</a:t>
            </a:r>
          </a:p>
          <a:p>
            <a:pPr lvl="1"/>
            <a:r>
              <a:rPr lang="en-US" sz="1200" b="0" i="0" kern="1200" dirty="0" err="1">
                <a:solidFill>
                  <a:schemeClr val="tx1"/>
                </a:solidFill>
                <a:effectLst/>
                <a:latin typeface="+mn-lt"/>
                <a:ea typeface="+mn-ea"/>
                <a:cs typeface="+mn-cs"/>
              </a:rPr>
              <a:t>Unterstützen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Gruppenentscheide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auch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wenn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damit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einverstanden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 (not passive-aggressive)</a:t>
            </a:r>
          </a:p>
          <a:p>
            <a:pPr lvl="1"/>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You have to believe in the values and live up to them</a:t>
            </a:r>
          </a:p>
          <a:p>
            <a:endParaRPr lang="de-CH" dirty="0"/>
          </a:p>
          <a:p>
            <a:r>
              <a:rPr lang="de-CH" dirty="0"/>
              <a:t>Damit wir das schaffen haben wir eine Feedbackkultur die sich an Just Culture anlehnt</a:t>
            </a:r>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627458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Just Culture </a:t>
            </a:r>
            <a:r>
              <a:rPr lang="en-US" sz="1200" b="0" i="0" kern="1200" dirty="0" err="1">
                <a:solidFill>
                  <a:schemeClr val="tx1"/>
                </a:solidFill>
                <a:effectLst/>
                <a:latin typeface="+mn-lt"/>
                <a:ea typeface="+mn-ea"/>
                <a:cs typeface="+mn-cs"/>
              </a:rPr>
              <a:t>aus</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Medizin</a:t>
            </a:r>
            <a:endParaRPr lang="en-US" sz="1200" b="0" i="0" kern="1200" dirty="0">
              <a:solidFill>
                <a:schemeClr val="tx1"/>
              </a:solidFill>
              <a:effectLst/>
              <a:latin typeface="+mn-lt"/>
              <a:ea typeface="+mn-ea"/>
              <a:cs typeface="+mn-cs"/>
            </a:endParaRPr>
          </a:p>
          <a:p>
            <a:pPr fontAlgn="base"/>
            <a:endParaRPr lang="de-CH" sz="120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de-CH" sz="1200" b="0" i="0" kern="1200" dirty="0">
                <a:solidFill>
                  <a:schemeClr val="tx1"/>
                </a:solidFill>
                <a:effectLst/>
                <a:latin typeface="+mn-lt"/>
                <a:ea typeface="+mn-ea"/>
                <a:cs typeface="+mn-cs"/>
              </a:rPr>
              <a:t>Nach Einsatz Taschenlampe kaputt</a:t>
            </a:r>
          </a:p>
          <a:p>
            <a:pPr marL="171450" indent="-171450" fontAlgn="base">
              <a:buFont typeface="Arial" panose="020B0604020202020204" pitchFamily="34" charset="0"/>
              <a:buChar char="•"/>
            </a:pPr>
            <a:r>
              <a:rPr lang="de-CH" sz="1200" b="0" i="0" kern="1200" dirty="0">
                <a:solidFill>
                  <a:schemeClr val="tx1"/>
                </a:solidFill>
                <a:effectLst/>
                <a:latin typeface="+mn-lt"/>
                <a:ea typeface="+mn-ea"/>
                <a:cs typeface="+mn-cs"/>
              </a:rPr>
              <a:t>Hatte Sie vor Abflug nicht kontrolliert</a:t>
            </a:r>
          </a:p>
          <a:p>
            <a:pPr marL="171450" indent="-171450" fontAlgn="base">
              <a:buFont typeface="Arial" panose="020B0604020202020204" pitchFamily="34" charset="0"/>
              <a:buChar char="•"/>
            </a:pPr>
            <a:r>
              <a:rPr lang="de-CH" sz="1200" b="0" i="0" kern="1200" dirty="0">
                <a:solidFill>
                  <a:schemeClr val="tx1"/>
                </a:solidFill>
                <a:effectLst/>
                <a:latin typeface="+mn-lt"/>
                <a:ea typeface="+mn-ea"/>
                <a:cs typeface="+mn-cs"/>
              </a:rPr>
              <a:t>Niemand wusste von Fehler</a:t>
            </a:r>
          </a:p>
          <a:p>
            <a:pPr marL="171450" indent="-171450" fontAlgn="base">
              <a:buFont typeface="Arial" panose="020B0604020202020204" pitchFamily="34" charset="0"/>
              <a:buChar char="•"/>
            </a:pPr>
            <a:r>
              <a:rPr lang="de-CH" sz="1200" b="0" i="0" kern="1200" dirty="0">
                <a:solidFill>
                  <a:schemeClr val="tx1"/>
                </a:solidFill>
                <a:effectLst/>
                <a:latin typeface="+mn-lt"/>
                <a:ea typeface="+mn-ea"/>
                <a:cs typeface="+mn-cs"/>
              </a:rPr>
              <a:t>Sprach im Debriefing darüber, Fehler zugeben erleichtert das Gewissen</a:t>
            </a:r>
          </a:p>
          <a:p>
            <a:pPr marL="171450" indent="-171450" fontAlgn="base">
              <a:buFont typeface="Arial" panose="020B0604020202020204" pitchFamily="34" charset="0"/>
              <a:buChar char="•"/>
            </a:pPr>
            <a:r>
              <a:rPr lang="de-CH" sz="1200" b="0" i="0" kern="1200" dirty="0">
                <a:solidFill>
                  <a:schemeClr val="tx1"/>
                </a:solidFill>
                <a:effectLst/>
                <a:latin typeface="+mn-lt"/>
                <a:ea typeface="+mn-ea"/>
                <a:cs typeface="+mn-cs"/>
              </a:rPr>
              <a:t>Kollegen werden erinnert eigene Lampen zu überprüfen</a:t>
            </a:r>
          </a:p>
          <a:p>
            <a:pPr marL="171450" indent="-171450" fontAlgn="base">
              <a:buFont typeface="Arial" panose="020B0604020202020204" pitchFamily="34" charset="0"/>
              <a:buChar char="•"/>
            </a:pPr>
            <a:endParaRPr lang="de-CH" sz="1200" b="0" i="0" kern="1200" dirty="0">
              <a:solidFill>
                <a:schemeClr val="tx1"/>
              </a:solidFill>
              <a:effectLst/>
              <a:latin typeface="+mn-lt"/>
              <a:ea typeface="+mn-ea"/>
              <a:cs typeface="+mn-cs"/>
            </a:endParaRPr>
          </a:p>
          <a:p>
            <a:pPr marL="0" indent="0" fontAlgn="base">
              <a:buFont typeface="Arial" panose="020B0604020202020204" pitchFamily="34" charset="0"/>
              <a:buNone/>
            </a:pPr>
            <a:r>
              <a:rPr lang="de-CH" sz="1200" b="0" i="0" kern="1200" dirty="0">
                <a:solidFill>
                  <a:schemeClr val="tx1"/>
                </a:solidFill>
                <a:effectLst/>
                <a:latin typeface="+mn-lt"/>
                <a:ea typeface="+mn-ea"/>
                <a:cs typeface="+mn-cs"/>
              </a:rPr>
              <a:t>[CLICK]</a:t>
            </a:r>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3862825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de-CH" sz="1200" b="0" i="0" kern="1200" dirty="0">
                <a:solidFill>
                  <a:schemeClr val="tx1"/>
                </a:solidFill>
                <a:effectLst/>
                <a:latin typeface="+mn-lt"/>
                <a:ea typeface="+mn-ea"/>
                <a:cs typeface="+mn-cs"/>
              </a:rPr>
              <a:t>Just Culture sei ein phänomenales ­System, um in jedem Job besser zu werden</a:t>
            </a:r>
          </a:p>
          <a:p>
            <a:pPr fontAlgn="base"/>
            <a:r>
              <a:rPr lang="de-CH" sz="1200" b="0" i="0" kern="1200" dirty="0">
                <a:solidFill>
                  <a:schemeClr val="tx1"/>
                </a:solidFill>
                <a:effectLst/>
                <a:latin typeface="+mn-lt"/>
                <a:ea typeface="+mn-ea"/>
                <a:cs typeface="+mn-cs"/>
              </a:rPr>
              <a:t>„Stell dir vor, du verärgerst einen Kunden, weil du in einer E-Mail die falsche Anrede verwendest. Verschweigst du den Fehler, passiert er vielleicht auch deinen Kollegen. Teilst du ihn, profitiert das ganze Team von deinem Erkenntnisgewinn.“</a:t>
            </a:r>
          </a:p>
          <a:p>
            <a:endParaRPr lang="en-US" dirty="0"/>
          </a:p>
          <a:p>
            <a:r>
              <a:rPr lang="en-US" dirty="0"/>
              <a:t>U</a:t>
            </a:r>
            <a:r>
              <a:rPr lang="de-CH" dirty="0"/>
              <a:t>m eine Umgebung zu kreieren die Fehler erlaubt braucht es auch ein Feedback Prozess damit man weiss wo man steht. Denn nicht jeder kann Feedback geben. Jemand ist vielleicht gut im Feedback geben aber schlechter im Feedback entgegennehmen (oder umgekehrt)</a:t>
            </a:r>
          </a:p>
          <a:p>
            <a:endParaRPr lang="de-CH" dirty="0"/>
          </a:p>
          <a:p>
            <a:r>
              <a:rPr lang="de-CH" dirty="0"/>
              <a:t>Beispiel Andreas Feedback über Passive Aggressive</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1390196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Mentoring und Coaching </a:t>
            </a:r>
            <a:r>
              <a:rPr lang="en-US" dirty="0" err="1"/>
              <a:t>mit</a:t>
            </a:r>
            <a:r>
              <a:rPr lang="en-US" dirty="0"/>
              <a:t> </a:t>
            </a:r>
            <a:r>
              <a:rPr lang="en-US" dirty="0" err="1"/>
              <a:t>einem</a:t>
            </a:r>
            <a:r>
              <a:rPr lang="en-US" dirty="0"/>
              <a:t> Mentor </a:t>
            </a:r>
            <a:r>
              <a:rPr lang="en-US" dirty="0" err="1"/>
              <a:t>oder</a:t>
            </a:r>
            <a:r>
              <a:rPr lang="en-US" dirty="0"/>
              <a:t> Coach</a:t>
            </a:r>
          </a:p>
          <a:p>
            <a:r>
              <a:rPr lang="en-US" dirty="0"/>
              <a:t>1:1 </a:t>
            </a:r>
            <a:r>
              <a:rPr lang="en-US" dirty="0" err="1"/>
              <a:t>mit</a:t>
            </a:r>
            <a:r>
              <a:rPr lang="en-US" dirty="0"/>
              <a:t> </a:t>
            </a:r>
            <a:r>
              <a:rPr lang="en-US" dirty="0" err="1"/>
              <a:t>dem</a:t>
            </a:r>
            <a:r>
              <a:rPr lang="en-US" dirty="0"/>
              <a:t> CEO </a:t>
            </a:r>
            <a:r>
              <a:rPr lang="en-US" dirty="0" err="1"/>
              <a:t>zwei</a:t>
            </a:r>
            <a:r>
              <a:rPr lang="en-US" dirty="0"/>
              <a:t> mal pro Quartal</a:t>
            </a:r>
          </a:p>
          <a:p>
            <a:endParaRPr lang="en-US" dirty="0"/>
          </a:p>
          <a:p>
            <a:r>
              <a:rPr lang="en-US" dirty="0"/>
              <a:t>Sind </a:t>
            </a:r>
            <a:r>
              <a:rPr lang="en-US" dirty="0" err="1"/>
              <a:t>wir</a:t>
            </a:r>
            <a:r>
              <a:rPr lang="en-US" dirty="0"/>
              <a:t> </a:t>
            </a:r>
            <a:r>
              <a:rPr lang="en-US" dirty="0" err="1"/>
              <a:t>schon</a:t>
            </a:r>
            <a:r>
              <a:rPr lang="en-US" dirty="0"/>
              <a:t> da wo </a:t>
            </a:r>
            <a:r>
              <a:rPr lang="en-US" dirty="0" err="1"/>
              <a:t>wir</a:t>
            </a:r>
            <a:r>
              <a:rPr lang="en-US" dirty="0"/>
              <a:t> sein </a:t>
            </a:r>
            <a:r>
              <a:rPr lang="en-US" dirty="0" err="1"/>
              <a:t>wollen</a:t>
            </a:r>
            <a:r>
              <a:rPr lang="en-US" dirty="0"/>
              <a:t>? </a:t>
            </a:r>
            <a:r>
              <a:rPr lang="en-US" dirty="0" err="1"/>
              <a:t>Nein</a:t>
            </a:r>
            <a:r>
              <a:rPr lang="en-US" dirty="0"/>
              <a:t> </a:t>
            </a:r>
            <a:r>
              <a:rPr lang="en-US" dirty="0" err="1"/>
              <a:t>überhaupt</a:t>
            </a:r>
            <a:r>
              <a:rPr lang="en-US" dirty="0"/>
              <a:t> </a:t>
            </a:r>
            <a:r>
              <a:rPr lang="en-US" dirty="0" err="1"/>
              <a:t>nicht</a:t>
            </a:r>
            <a:r>
              <a:rPr lang="en-US" dirty="0"/>
              <a:t>. </a:t>
            </a:r>
            <a:r>
              <a:rPr lang="en-US" dirty="0" err="1"/>
              <a:t>Wir</a:t>
            </a:r>
            <a:r>
              <a:rPr lang="en-US" dirty="0"/>
              <a:t> </a:t>
            </a:r>
            <a:r>
              <a:rPr lang="en-US" dirty="0" err="1"/>
              <a:t>geben</a:t>
            </a:r>
            <a:r>
              <a:rPr lang="en-US" dirty="0"/>
              <a:t> </a:t>
            </a:r>
            <a:r>
              <a:rPr lang="en-US" dirty="0" err="1"/>
              <a:t>einander</a:t>
            </a:r>
            <a:r>
              <a:rPr lang="en-US" dirty="0"/>
              <a:t> Feedback. </a:t>
            </a:r>
            <a:r>
              <a:rPr lang="en-US" dirty="0" err="1"/>
              <a:t>Beispiel</a:t>
            </a:r>
            <a:r>
              <a:rPr lang="en-US" dirty="0"/>
              <a:t> </a:t>
            </a:r>
            <a:r>
              <a:rPr lang="en-US" dirty="0" err="1"/>
              <a:t>hin</a:t>
            </a:r>
            <a:r>
              <a:rPr lang="en-US" dirty="0"/>
              <a:t> und her in Slack. </a:t>
            </a:r>
            <a:r>
              <a:rPr lang="en-US" dirty="0" err="1"/>
              <a:t>Mit</a:t>
            </a:r>
            <a:r>
              <a:rPr lang="en-US" dirty="0"/>
              <a:t> der Zeit </a:t>
            </a:r>
            <a:r>
              <a:rPr lang="en-US" dirty="0" err="1"/>
              <a:t>lernten</a:t>
            </a:r>
            <a:r>
              <a:rPr lang="en-US" dirty="0"/>
              <a:t> </a:t>
            </a:r>
            <a:r>
              <a:rPr lang="en-US" dirty="0" err="1"/>
              <a:t>wir</a:t>
            </a:r>
            <a:r>
              <a:rPr lang="en-US" dirty="0"/>
              <a:t> </a:t>
            </a:r>
            <a:r>
              <a:rPr lang="en-US" dirty="0" err="1"/>
              <a:t>wann</a:t>
            </a:r>
            <a:r>
              <a:rPr lang="en-US" dirty="0"/>
              <a:t> </a:t>
            </a:r>
            <a:r>
              <a:rPr lang="en-US" dirty="0" err="1"/>
              <a:t>es</a:t>
            </a:r>
            <a:r>
              <a:rPr lang="en-US" dirty="0"/>
              <a:t> </a:t>
            </a:r>
            <a:r>
              <a:rPr lang="en-US" dirty="0" err="1"/>
              <a:t>besser</a:t>
            </a:r>
            <a:r>
              <a:rPr lang="en-US" dirty="0"/>
              <a:t> </a:t>
            </a:r>
            <a:r>
              <a:rPr lang="en-US" dirty="0" err="1"/>
              <a:t>ist</a:t>
            </a:r>
            <a:r>
              <a:rPr lang="en-US" dirty="0"/>
              <a:t> </a:t>
            </a:r>
            <a:r>
              <a:rPr lang="en-US" dirty="0" err="1"/>
              <a:t>ein</a:t>
            </a:r>
            <a:r>
              <a:rPr lang="en-US" dirty="0"/>
              <a:t> </a:t>
            </a:r>
            <a:r>
              <a:rPr lang="en-US" dirty="0" err="1"/>
              <a:t>Phonecall</a:t>
            </a:r>
            <a:r>
              <a:rPr lang="en-US" dirty="0"/>
              <a:t> </a:t>
            </a:r>
            <a:r>
              <a:rPr lang="en-US" dirty="0" err="1"/>
              <a:t>zu</a:t>
            </a:r>
            <a:r>
              <a:rPr lang="en-US" dirty="0"/>
              <a:t> </a:t>
            </a:r>
            <a:r>
              <a:rPr lang="en-US" dirty="0" err="1"/>
              <a:t>machen</a:t>
            </a:r>
            <a:r>
              <a:rPr lang="en-US" dirty="0"/>
              <a:t>.</a:t>
            </a:r>
          </a:p>
          <a:p>
            <a:endParaRPr lang="en-US" baseline="0" dirty="0"/>
          </a:p>
          <a:p>
            <a:r>
              <a:rPr lang="en-US" baseline="0" dirty="0"/>
              <a:t>Feedback </a:t>
            </a:r>
            <a:r>
              <a:rPr lang="en-US" baseline="0" dirty="0" err="1"/>
              <a:t>geben</a:t>
            </a:r>
            <a:r>
              <a:rPr lang="en-US" baseline="0" dirty="0"/>
              <a:t> </a:t>
            </a:r>
            <a:r>
              <a:rPr lang="en-US" baseline="0" dirty="0" err="1"/>
              <a:t>wir</a:t>
            </a:r>
            <a:r>
              <a:rPr lang="en-US" baseline="0" dirty="0"/>
              <a:t> in </a:t>
            </a:r>
            <a:r>
              <a:rPr lang="en-US" baseline="0" dirty="0" err="1"/>
              <a:t>dem</a:t>
            </a:r>
            <a:r>
              <a:rPr lang="en-US" baseline="0" dirty="0"/>
              <a:t> </a:t>
            </a:r>
            <a:r>
              <a:rPr lang="en-US" baseline="0" dirty="0" err="1"/>
              <a:t>wir</a:t>
            </a:r>
            <a:r>
              <a:rPr lang="en-US" baseline="0" dirty="0"/>
              <a:t> </a:t>
            </a:r>
            <a:r>
              <a:rPr lang="en-US" baseline="0" dirty="0" err="1"/>
              <a:t>uns</a:t>
            </a:r>
            <a:r>
              <a:rPr lang="en-US" baseline="0" dirty="0"/>
              <a:t> auf </a:t>
            </a:r>
            <a:r>
              <a:rPr lang="en-US" baseline="0" dirty="0" err="1"/>
              <a:t>unsere</a:t>
            </a:r>
            <a:r>
              <a:rPr lang="en-US" baseline="0" dirty="0"/>
              <a:t> </a:t>
            </a:r>
            <a:r>
              <a:rPr lang="en-US" baseline="0" dirty="0" err="1"/>
              <a:t>Werte</a:t>
            </a:r>
            <a:r>
              <a:rPr lang="en-US" baseline="0" dirty="0"/>
              <a:t> </a:t>
            </a:r>
            <a:r>
              <a:rPr lang="en-US" baseline="0" dirty="0" err="1"/>
              <a:t>berufen</a:t>
            </a:r>
            <a:r>
              <a:rPr lang="en-US" baseline="0" dirty="0"/>
              <a:t>. </a:t>
            </a:r>
            <a:r>
              <a:rPr lang="en-US" baseline="0" dirty="0" err="1"/>
              <a:t>Diese</a:t>
            </a:r>
            <a:r>
              <a:rPr lang="en-US" baseline="0" dirty="0"/>
              <a:t> </a:t>
            </a:r>
            <a:r>
              <a:rPr lang="en-US" baseline="0" dirty="0" err="1"/>
              <a:t>sind</a:t>
            </a:r>
            <a:r>
              <a:rPr lang="en-US" baseline="0" dirty="0"/>
              <a:t> die </a:t>
            </a:r>
            <a:r>
              <a:rPr lang="en-US" baseline="0" dirty="0" err="1"/>
              <a:t>Grundlage</a:t>
            </a:r>
            <a:r>
              <a:rPr lang="en-US" baseline="0"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1069351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Zusammenarbeit</a:t>
            </a:r>
            <a:r>
              <a:rPr lang="en-US" dirty="0"/>
              <a:t> </a:t>
            </a:r>
            <a:r>
              <a:rPr lang="en-US" dirty="0" err="1"/>
              <a:t>funktioniert</a:t>
            </a:r>
            <a:r>
              <a:rPr lang="en-US" dirty="0"/>
              <a:t> </a:t>
            </a:r>
            <a:r>
              <a:rPr lang="en-US" dirty="0" err="1"/>
              <a:t>über</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325120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Wenn</a:t>
            </a:r>
            <a:r>
              <a:rPr lang="en-US" dirty="0"/>
              <a:t> </a:t>
            </a:r>
            <a:r>
              <a:rPr lang="en-US" dirty="0" err="1"/>
              <a:t>jemand</a:t>
            </a:r>
            <a:r>
              <a:rPr lang="en-US" dirty="0"/>
              <a:t> das </a:t>
            </a:r>
            <a:r>
              <a:rPr lang="en-US" dirty="0" err="1"/>
              <a:t>Gefühl</a:t>
            </a:r>
            <a:r>
              <a:rPr lang="en-US" dirty="0"/>
              <a:t> hat </a:t>
            </a:r>
            <a:r>
              <a:rPr lang="en-US" dirty="0" err="1"/>
              <a:t>es</a:t>
            </a:r>
            <a:r>
              <a:rPr lang="en-US" dirty="0"/>
              <a:t> </a:t>
            </a:r>
            <a:r>
              <a:rPr lang="en-US" dirty="0" err="1"/>
              <a:t>fehlt</a:t>
            </a:r>
            <a:r>
              <a:rPr lang="en-US" dirty="0"/>
              <a:t> </a:t>
            </a:r>
            <a:r>
              <a:rPr lang="en-US" dirty="0" err="1"/>
              <a:t>etwas</a:t>
            </a:r>
            <a:r>
              <a:rPr lang="en-US" dirty="0"/>
              <a:t>, man </a:t>
            </a:r>
            <a:r>
              <a:rPr lang="en-US" dirty="0" err="1"/>
              <a:t>müsste</a:t>
            </a:r>
            <a:r>
              <a:rPr lang="en-US" dirty="0"/>
              <a:t> </a:t>
            </a:r>
            <a:r>
              <a:rPr lang="en-US" dirty="0" err="1"/>
              <a:t>etwas</a:t>
            </a:r>
            <a:r>
              <a:rPr lang="en-US" dirty="0"/>
              <a:t> </a:t>
            </a:r>
            <a:r>
              <a:rPr lang="en-US" dirty="0" err="1"/>
              <a:t>einführen</a:t>
            </a:r>
            <a:r>
              <a:rPr lang="en-US" dirty="0"/>
              <a:t> </a:t>
            </a:r>
            <a:r>
              <a:rPr lang="en-US" dirty="0" err="1"/>
              <a:t>oder</a:t>
            </a:r>
            <a:r>
              <a:rPr lang="en-US" dirty="0"/>
              <a:t> </a:t>
            </a:r>
            <a:r>
              <a:rPr lang="en-US" dirty="0" err="1"/>
              <a:t>einen</a:t>
            </a:r>
            <a:r>
              <a:rPr lang="en-US" dirty="0"/>
              <a:t> </a:t>
            </a:r>
            <a:r>
              <a:rPr lang="en-US" dirty="0" err="1"/>
              <a:t>bestehenden</a:t>
            </a:r>
            <a:r>
              <a:rPr lang="en-US" dirty="0"/>
              <a:t> </a:t>
            </a:r>
            <a:r>
              <a:rPr lang="en-US" dirty="0" err="1"/>
              <a:t>Prozess</a:t>
            </a:r>
            <a:r>
              <a:rPr lang="en-US" dirty="0"/>
              <a:t> </a:t>
            </a:r>
            <a:r>
              <a:rPr lang="en-US" dirty="0" err="1"/>
              <a:t>anpassen</a:t>
            </a:r>
            <a:r>
              <a:rPr lang="en-US" dirty="0"/>
              <a:t> </a:t>
            </a:r>
            <a:r>
              <a:rPr lang="en-US" dirty="0" err="1"/>
              <a:t>dann</a:t>
            </a:r>
            <a:r>
              <a:rPr lang="en-US" dirty="0"/>
              <a:t> </a:t>
            </a:r>
            <a:r>
              <a:rPr lang="en-US" dirty="0" err="1"/>
              <a:t>geht</a:t>
            </a:r>
            <a:r>
              <a:rPr lang="en-US" dirty="0"/>
              <a:t> Sie </a:t>
            </a:r>
            <a:r>
              <a:rPr lang="en-US" dirty="0" err="1"/>
              <a:t>folgendermassen</a:t>
            </a:r>
            <a:r>
              <a:rPr lang="en-US" dirty="0"/>
              <a:t> </a:t>
            </a:r>
            <a:r>
              <a:rPr lang="en-US" dirty="0" err="1"/>
              <a:t>vor</a:t>
            </a:r>
            <a:endParaRPr lang="en-US" dirty="0"/>
          </a:p>
          <a:p>
            <a:endParaRPr lang="en-US" dirty="0"/>
          </a:p>
          <a:p>
            <a:r>
              <a:rPr lang="en-US" dirty="0"/>
              <a:t>A change is just a Pull Request away but it begins with an issue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1776395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 Person </a:t>
            </a:r>
            <a:r>
              <a:rPr lang="en-US" dirty="0" err="1"/>
              <a:t>erfasst</a:t>
            </a:r>
            <a:r>
              <a:rPr lang="en-US" dirty="0"/>
              <a:t> </a:t>
            </a:r>
            <a:r>
              <a:rPr lang="en-US" dirty="0" err="1"/>
              <a:t>ein</a:t>
            </a:r>
            <a:r>
              <a:rPr lang="en-US" dirty="0"/>
              <a:t> Ticket in </a:t>
            </a:r>
            <a:r>
              <a:rPr lang="en-US" dirty="0" err="1"/>
              <a:t>unserem</a:t>
            </a:r>
            <a:r>
              <a:rPr lang="en-US" dirty="0"/>
              <a:t> Ticket System. </a:t>
            </a:r>
            <a:r>
              <a:rPr lang="en-US" dirty="0" err="1"/>
              <a:t>Wir</a:t>
            </a:r>
            <a:r>
              <a:rPr lang="en-US" dirty="0"/>
              <a:t> </a:t>
            </a:r>
            <a:r>
              <a:rPr lang="en-US" dirty="0" err="1"/>
              <a:t>benutzen</a:t>
            </a:r>
            <a:r>
              <a:rPr lang="en-US" dirty="0"/>
              <a:t> den </a:t>
            </a:r>
            <a:r>
              <a:rPr lang="en-US" dirty="0" err="1"/>
              <a:t>Github</a:t>
            </a:r>
            <a:r>
              <a:rPr lang="en-US" dirty="0"/>
              <a:t> issue tracker. </a:t>
            </a:r>
          </a:p>
          <a:p>
            <a:endParaRPr lang="en-US" dirty="0"/>
          </a:p>
          <a:p>
            <a:r>
              <a:rPr lang="en-US" dirty="0" err="1"/>
              <a:t>Hier</a:t>
            </a:r>
            <a:r>
              <a:rPr lang="en-US" dirty="0"/>
              <a:t> </a:t>
            </a:r>
            <a:r>
              <a:rPr lang="en-US" dirty="0" err="1"/>
              <a:t>ein</a:t>
            </a:r>
            <a:r>
              <a:rPr lang="en-US" dirty="0"/>
              <a:t> </a:t>
            </a:r>
            <a:r>
              <a:rPr lang="en-US" dirty="0" err="1"/>
              <a:t>konkretes</a:t>
            </a:r>
            <a:r>
              <a:rPr lang="en-US" dirty="0"/>
              <a:t> </a:t>
            </a:r>
            <a:r>
              <a:rPr lang="en-US" dirty="0" err="1"/>
              <a:t>Beispiel</a:t>
            </a:r>
            <a:r>
              <a:rPr lang="en-US" dirty="0"/>
              <a:t>. </a:t>
            </a:r>
            <a:r>
              <a:rPr lang="en-US" dirty="0" err="1"/>
              <a:t>Wir</a:t>
            </a:r>
            <a:r>
              <a:rPr lang="en-US" dirty="0"/>
              <a:t> </a:t>
            </a:r>
            <a:r>
              <a:rPr lang="en-US" dirty="0" err="1"/>
              <a:t>hatten</a:t>
            </a:r>
            <a:r>
              <a:rPr lang="en-US" dirty="0"/>
              <a:t> </a:t>
            </a:r>
            <a:r>
              <a:rPr lang="en-US" dirty="0" err="1"/>
              <a:t>ein</a:t>
            </a:r>
            <a:r>
              <a:rPr lang="en-US" dirty="0"/>
              <a:t> Spreadsheet in </a:t>
            </a:r>
            <a:r>
              <a:rPr lang="en-US" dirty="0" err="1"/>
              <a:t>dem</a:t>
            </a:r>
            <a:r>
              <a:rPr lang="en-US" dirty="0"/>
              <a:t> </a:t>
            </a:r>
            <a:r>
              <a:rPr lang="en-US" dirty="0" err="1"/>
              <a:t>wir</a:t>
            </a:r>
            <a:r>
              <a:rPr lang="en-US" dirty="0"/>
              <a:t> </a:t>
            </a:r>
            <a:r>
              <a:rPr lang="en-US" dirty="0" err="1"/>
              <a:t>unseren</a:t>
            </a:r>
            <a:r>
              <a:rPr lang="en-US" dirty="0"/>
              <a:t> </a:t>
            </a:r>
            <a:r>
              <a:rPr lang="en-US" dirty="0" err="1"/>
              <a:t>Freitage</a:t>
            </a:r>
            <a:r>
              <a:rPr lang="en-US" dirty="0"/>
              <a:t> </a:t>
            </a:r>
            <a:r>
              <a:rPr lang="en-US" dirty="0" err="1"/>
              <a:t>eintragen</a:t>
            </a:r>
            <a:r>
              <a:rPr lang="en-US" dirty="0"/>
              <a:t> </a:t>
            </a:r>
            <a:r>
              <a:rPr lang="en-US" dirty="0" err="1"/>
              <a:t>sollten</a:t>
            </a:r>
            <a:r>
              <a:rPr lang="en-US" dirty="0"/>
              <a:t>. Die </a:t>
            </a:r>
            <a:r>
              <a:rPr lang="en-US" dirty="0" err="1"/>
              <a:t>Idee</a:t>
            </a:r>
            <a:r>
              <a:rPr lang="en-US" dirty="0"/>
              <a:t> dieses Spreadsheets war </a:t>
            </a:r>
            <a:r>
              <a:rPr lang="en-US" dirty="0" err="1"/>
              <a:t>sicherzustellen</a:t>
            </a:r>
            <a:r>
              <a:rPr lang="en-US" dirty="0"/>
              <a:t>, </a:t>
            </a:r>
            <a:r>
              <a:rPr lang="en-US" dirty="0" err="1"/>
              <a:t>dass</a:t>
            </a:r>
            <a:r>
              <a:rPr lang="en-US" dirty="0"/>
              <a:t> </a:t>
            </a:r>
            <a:r>
              <a:rPr lang="en-US" dirty="0" err="1"/>
              <a:t>jeder</a:t>
            </a:r>
            <a:r>
              <a:rPr lang="en-US" dirty="0"/>
              <a:t> </a:t>
            </a:r>
            <a:r>
              <a:rPr lang="en-US" dirty="0" err="1"/>
              <a:t>mindestens</a:t>
            </a:r>
            <a:r>
              <a:rPr lang="en-US" dirty="0"/>
              <a:t> 10 </a:t>
            </a:r>
            <a:r>
              <a:rPr lang="en-US" dirty="0" err="1"/>
              <a:t>aufeinanderfolgende</a:t>
            </a:r>
            <a:r>
              <a:rPr lang="en-US" dirty="0"/>
              <a:t> </a:t>
            </a:r>
            <a:r>
              <a:rPr lang="en-US" dirty="0" err="1"/>
              <a:t>Tage</a:t>
            </a:r>
            <a:r>
              <a:rPr lang="en-US" dirty="0"/>
              <a:t> </a:t>
            </a:r>
            <a:r>
              <a:rPr lang="en-US" dirty="0" err="1"/>
              <a:t>frei</a:t>
            </a:r>
            <a:r>
              <a:rPr lang="en-US" dirty="0"/>
              <a:t> </a:t>
            </a:r>
            <a:r>
              <a:rPr lang="en-US" dirty="0" err="1"/>
              <a:t>nimmt</a:t>
            </a:r>
            <a:r>
              <a:rPr lang="en-US" dirty="0"/>
              <a:t> pro </a:t>
            </a:r>
            <a:r>
              <a:rPr lang="en-US" dirty="0" err="1"/>
              <a:t>Jahr</a:t>
            </a:r>
            <a:r>
              <a:rPr lang="en-US" dirty="0"/>
              <a:t>. Adam hat </a:t>
            </a:r>
            <a:r>
              <a:rPr lang="en-US" dirty="0" err="1"/>
              <a:t>dann</a:t>
            </a:r>
            <a:r>
              <a:rPr lang="en-US" dirty="0"/>
              <a:t> in dieses Spreadsheet 55 </a:t>
            </a:r>
            <a:r>
              <a:rPr lang="en-US" dirty="0" err="1"/>
              <a:t>Tage</a:t>
            </a:r>
            <a:r>
              <a:rPr lang="en-US" dirty="0"/>
              <a:t> </a:t>
            </a:r>
            <a:r>
              <a:rPr lang="en-US" dirty="0" err="1"/>
              <a:t>Ferien</a:t>
            </a:r>
            <a:r>
              <a:rPr lang="en-US" dirty="0"/>
              <a:t> </a:t>
            </a:r>
            <a:r>
              <a:rPr lang="en-US" dirty="0" err="1"/>
              <a:t>eingetragen</a:t>
            </a:r>
            <a:r>
              <a:rPr lang="en-US" dirty="0"/>
              <a:t>. </a:t>
            </a:r>
            <a:r>
              <a:rPr lang="en-US" dirty="0" err="1"/>
              <a:t>Jemand</a:t>
            </a:r>
            <a:r>
              <a:rPr lang="en-US" dirty="0"/>
              <a:t> </a:t>
            </a:r>
            <a:r>
              <a:rPr lang="en-US" dirty="0" err="1"/>
              <a:t>anderes</a:t>
            </a:r>
            <a:r>
              <a:rPr lang="en-US" dirty="0"/>
              <a:t> </a:t>
            </a:r>
            <a:r>
              <a:rPr lang="en-US" dirty="0" err="1"/>
              <a:t>ging</a:t>
            </a:r>
            <a:r>
              <a:rPr lang="en-US" dirty="0"/>
              <a:t> </a:t>
            </a:r>
            <a:r>
              <a:rPr lang="en-US" dirty="0" err="1"/>
              <a:t>dann</a:t>
            </a:r>
            <a:r>
              <a:rPr lang="en-US" dirty="0"/>
              <a:t> </a:t>
            </a:r>
            <a:r>
              <a:rPr lang="en-US" dirty="0" err="1"/>
              <a:t>hin</a:t>
            </a:r>
            <a:r>
              <a:rPr lang="en-US" dirty="0"/>
              <a:t> und </a:t>
            </a:r>
            <a:r>
              <a:rPr lang="en-US" dirty="0" err="1"/>
              <a:t>sortierte</a:t>
            </a:r>
            <a:r>
              <a:rPr lang="en-US" dirty="0"/>
              <a:t> dieses Spreadsheet </a:t>
            </a:r>
            <a:r>
              <a:rPr lang="en-US" dirty="0" err="1"/>
              <a:t>nach</a:t>
            </a:r>
            <a:r>
              <a:rPr lang="en-US" dirty="0"/>
              <a:t> </a:t>
            </a:r>
            <a:r>
              <a:rPr lang="en-US" dirty="0" err="1"/>
              <a:t>Anzahl</a:t>
            </a:r>
            <a:r>
              <a:rPr lang="en-US" dirty="0"/>
              <a:t> </a:t>
            </a:r>
            <a:r>
              <a:rPr lang="en-US" dirty="0" err="1"/>
              <a:t>tagen</a:t>
            </a:r>
            <a:r>
              <a:rPr lang="en-US" dirty="0"/>
              <a:t> </a:t>
            </a:r>
            <a:r>
              <a:rPr lang="en-US" dirty="0" err="1"/>
              <a:t>absteigend</a:t>
            </a:r>
            <a:r>
              <a:rPr lang="en-US" dirty="0"/>
              <a:t>. Adam war also </a:t>
            </a:r>
            <a:r>
              <a:rPr lang="en-US" dirty="0" err="1"/>
              <a:t>zuoberst</a:t>
            </a:r>
            <a:r>
              <a:rPr lang="en-US" dirty="0"/>
              <a:t>. Udi </a:t>
            </a:r>
            <a:r>
              <a:rPr lang="en-US" dirty="0" err="1"/>
              <a:t>Dahan</a:t>
            </a:r>
            <a:r>
              <a:rPr lang="en-US" dirty="0"/>
              <a:t> gab </a:t>
            </a:r>
            <a:r>
              <a:rPr lang="en-US" dirty="0" err="1"/>
              <a:t>dann</a:t>
            </a:r>
            <a:r>
              <a:rPr lang="en-US" dirty="0"/>
              <a:t> Feedback an Adam und </a:t>
            </a:r>
            <a:r>
              <a:rPr lang="en-US" dirty="0" err="1"/>
              <a:t>bewegte</a:t>
            </a:r>
            <a:r>
              <a:rPr lang="en-US" dirty="0"/>
              <a:t> </a:t>
            </a:r>
            <a:r>
              <a:rPr lang="en-US" dirty="0" err="1"/>
              <a:t>Ihn</a:t>
            </a:r>
            <a:r>
              <a:rPr lang="en-US" dirty="0"/>
              <a:t> </a:t>
            </a:r>
            <a:r>
              <a:rPr lang="en-US" dirty="0" err="1"/>
              <a:t>dazu</a:t>
            </a:r>
            <a:r>
              <a:rPr lang="en-US" dirty="0"/>
              <a:t> </a:t>
            </a:r>
            <a:r>
              <a:rPr lang="en-US" dirty="0" err="1"/>
              <a:t>zu</a:t>
            </a:r>
            <a:r>
              <a:rPr lang="en-US" dirty="0"/>
              <a:t> </a:t>
            </a:r>
            <a:r>
              <a:rPr lang="en-US" dirty="0" err="1"/>
              <a:t>reflektieren</a:t>
            </a:r>
            <a:r>
              <a:rPr lang="en-US" dirty="0"/>
              <a:t> was </a:t>
            </a:r>
            <a:r>
              <a:rPr lang="en-US" dirty="0" err="1"/>
              <a:t>andere</a:t>
            </a:r>
            <a:r>
              <a:rPr lang="en-US" dirty="0"/>
              <a:t> </a:t>
            </a:r>
            <a:r>
              <a:rPr lang="en-US" dirty="0" err="1"/>
              <a:t>darüber</a:t>
            </a:r>
            <a:r>
              <a:rPr lang="en-US" dirty="0"/>
              <a:t> </a:t>
            </a:r>
            <a:r>
              <a:rPr lang="en-US" dirty="0" err="1"/>
              <a:t>Denken</a:t>
            </a:r>
            <a:r>
              <a:rPr lang="en-US" dirty="0"/>
              <a:t> </a:t>
            </a:r>
            <a:r>
              <a:rPr lang="en-US" dirty="0" err="1"/>
              <a:t>könnten</a:t>
            </a:r>
            <a:r>
              <a:rPr lang="en-US" dirty="0"/>
              <a:t>. Sein </a:t>
            </a:r>
            <a:r>
              <a:rPr lang="en-US" dirty="0" err="1"/>
              <a:t>Ziel</a:t>
            </a:r>
            <a:r>
              <a:rPr lang="en-US" dirty="0"/>
              <a:t> war </a:t>
            </a:r>
            <a:r>
              <a:rPr lang="en-US" dirty="0" err="1"/>
              <a:t>nicht</a:t>
            </a:r>
            <a:r>
              <a:rPr lang="en-US" dirty="0"/>
              <a:t> </a:t>
            </a:r>
            <a:r>
              <a:rPr lang="en-US" dirty="0" err="1"/>
              <a:t>zu</a:t>
            </a:r>
            <a:r>
              <a:rPr lang="en-US" dirty="0"/>
              <a:t> </a:t>
            </a:r>
            <a:r>
              <a:rPr lang="en-US" dirty="0" err="1"/>
              <a:t>sagen</a:t>
            </a:r>
            <a:r>
              <a:rPr lang="en-US" dirty="0"/>
              <a:t> </a:t>
            </a:r>
            <a:r>
              <a:rPr lang="en-US" dirty="0" err="1"/>
              <a:t>er</a:t>
            </a:r>
            <a:r>
              <a:rPr lang="en-US" dirty="0"/>
              <a:t> </a:t>
            </a:r>
            <a:r>
              <a:rPr lang="en-US" dirty="0" err="1"/>
              <a:t>nahm</a:t>
            </a:r>
            <a:r>
              <a:rPr lang="en-US" dirty="0"/>
              <a:t> </a:t>
            </a:r>
            <a:r>
              <a:rPr lang="en-US" dirty="0" err="1"/>
              <a:t>zu</a:t>
            </a:r>
            <a:r>
              <a:rPr lang="en-US" dirty="0"/>
              <a:t> </a:t>
            </a:r>
            <a:r>
              <a:rPr lang="en-US" dirty="0" err="1"/>
              <a:t>viel</a:t>
            </a:r>
            <a:r>
              <a:rPr lang="en-US" dirty="0"/>
              <a:t> </a:t>
            </a:r>
            <a:r>
              <a:rPr lang="en-US" dirty="0" err="1"/>
              <a:t>frei</a:t>
            </a:r>
            <a:r>
              <a:rPr lang="en-US" dirty="0"/>
              <a:t> </a:t>
            </a:r>
            <a:r>
              <a:rPr lang="en-US" dirty="0" err="1"/>
              <a:t>sondern</a:t>
            </a:r>
            <a:r>
              <a:rPr lang="en-US" dirty="0"/>
              <a:t> </a:t>
            </a:r>
            <a:r>
              <a:rPr lang="en-US" dirty="0" err="1"/>
              <a:t>eine</a:t>
            </a:r>
            <a:r>
              <a:rPr lang="en-US" dirty="0"/>
              <a:t> </a:t>
            </a:r>
            <a:r>
              <a:rPr lang="en-US" dirty="0" err="1"/>
              <a:t>Diskussion</a:t>
            </a:r>
            <a:r>
              <a:rPr lang="en-US" dirty="0"/>
              <a:t> </a:t>
            </a:r>
            <a:r>
              <a:rPr lang="en-US" dirty="0" err="1"/>
              <a:t>anzustossen</a:t>
            </a:r>
            <a:r>
              <a:rPr lang="en-US" dirty="0"/>
              <a:t>.</a:t>
            </a:r>
          </a:p>
          <a:p>
            <a:endParaRPr lang="en-US" dirty="0"/>
          </a:p>
          <a:p>
            <a:r>
              <a:rPr lang="en-US" dirty="0"/>
              <a:t>Adam </a:t>
            </a:r>
            <a:r>
              <a:rPr lang="en-US" dirty="0" err="1"/>
              <a:t>eröffnete</a:t>
            </a:r>
            <a:r>
              <a:rPr lang="en-US" dirty="0"/>
              <a:t> </a:t>
            </a:r>
            <a:r>
              <a:rPr lang="en-US" dirty="0" err="1"/>
              <a:t>dann</a:t>
            </a:r>
            <a:r>
              <a:rPr lang="en-US" dirty="0"/>
              <a:t> </a:t>
            </a:r>
            <a:r>
              <a:rPr lang="en-US" dirty="0" err="1"/>
              <a:t>diesen</a:t>
            </a:r>
            <a:r>
              <a:rPr lang="en-US" dirty="0"/>
              <a:t> Issue um die </a:t>
            </a:r>
            <a:r>
              <a:rPr lang="en-US" dirty="0" err="1"/>
              <a:t>Diskussion</a:t>
            </a:r>
            <a:r>
              <a:rPr lang="en-US" dirty="0"/>
              <a:t> ins </a:t>
            </a:r>
            <a:r>
              <a:rPr lang="en-US" dirty="0" err="1"/>
              <a:t>Rollen</a:t>
            </a:r>
            <a:r>
              <a:rPr lang="en-US" dirty="0"/>
              <a:t> </a:t>
            </a:r>
            <a:r>
              <a:rPr lang="en-US" dirty="0" err="1"/>
              <a:t>zu</a:t>
            </a:r>
            <a:r>
              <a:rPr lang="en-US" dirty="0"/>
              <a:t> </a:t>
            </a:r>
            <a:r>
              <a:rPr lang="en-US" dirty="0" err="1"/>
              <a:t>bringen</a:t>
            </a:r>
            <a:r>
              <a:rPr lang="en-US" dirty="0"/>
              <a:t>. </a:t>
            </a:r>
            <a:r>
              <a:rPr lang="en-US" dirty="0" err="1"/>
              <a:t>Dieser</a:t>
            </a:r>
            <a:r>
              <a:rPr lang="en-US" dirty="0"/>
              <a:t> Issue </a:t>
            </a:r>
            <a:r>
              <a:rPr lang="en-US" dirty="0" err="1"/>
              <a:t>gehörte</a:t>
            </a:r>
            <a:r>
              <a:rPr lang="en-US" dirty="0"/>
              <a:t> </a:t>
            </a:r>
            <a:r>
              <a:rPr lang="en-US" dirty="0" err="1"/>
              <a:t>zur</a:t>
            </a:r>
            <a:r>
              <a:rPr lang="en-US" dirty="0"/>
              <a:t> </a:t>
            </a:r>
            <a:r>
              <a:rPr lang="en-US" dirty="0" err="1"/>
              <a:t>Strategie</a:t>
            </a:r>
            <a:r>
              <a:rPr lang="en-US" dirty="0"/>
              <a:t> Staff Success (</a:t>
            </a:r>
            <a:r>
              <a:rPr lang="en-US" dirty="0" err="1"/>
              <a:t>mehr</a:t>
            </a:r>
            <a:r>
              <a:rPr lang="en-US" dirty="0"/>
              <a:t> </a:t>
            </a:r>
            <a:r>
              <a:rPr lang="en-US" dirty="0" err="1"/>
              <a:t>dazu</a:t>
            </a:r>
            <a:r>
              <a:rPr lang="en-US" dirty="0"/>
              <a:t> </a:t>
            </a:r>
            <a:r>
              <a:rPr lang="en-US" dirty="0" err="1"/>
              <a:t>später</a:t>
            </a:r>
            <a:r>
              <a:rPr lang="en-US" dirty="0"/>
              <a:t>). Ein Squad </a:t>
            </a:r>
            <a:r>
              <a:rPr lang="en-US" dirty="0" err="1"/>
              <a:t>ist</a:t>
            </a:r>
            <a:r>
              <a:rPr lang="en-US" dirty="0"/>
              <a:t> </a:t>
            </a:r>
            <a:r>
              <a:rPr lang="en-US" dirty="0" err="1"/>
              <a:t>darin</a:t>
            </a:r>
            <a:r>
              <a:rPr lang="en-US" dirty="0"/>
              <a:t> </a:t>
            </a:r>
            <a:r>
              <a:rPr lang="en-US" dirty="0" err="1"/>
              <a:t>zuständig</a:t>
            </a:r>
            <a:r>
              <a:rPr lang="en-US" dirty="0"/>
              <a:t> die Issue </a:t>
            </a:r>
            <a:r>
              <a:rPr lang="en-US" dirty="0" err="1"/>
              <a:t>zu</a:t>
            </a:r>
            <a:r>
              <a:rPr lang="en-US" dirty="0"/>
              <a:t> </a:t>
            </a:r>
            <a:r>
              <a:rPr lang="en-US" dirty="0" err="1"/>
              <a:t>priorisieren</a:t>
            </a:r>
            <a:r>
              <a:rPr lang="en-US" dirty="0"/>
              <a:t>. Das Squad </a:t>
            </a:r>
            <a:r>
              <a:rPr lang="en-US" dirty="0" err="1"/>
              <a:t>stellt</a:t>
            </a:r>
            <a:r>
              <a:rPr lang="en-US" dirty="0"/>
              <a:t> </a:t>
            </a:r>
            <a:r>
              <a:rPr lang="en-US" dirty="0" err="1"/>
              <a:t>sicher</a:t>
            </a:r>
            <a:r>
              <a:rPr lang="en-US" dirty="0"/>
              <a:t> </a:t>
            </a:r>
            <a:r>
              <a:rPr lang="en-US" dirty="0" err="1"/>
              <a:t>dass</a:t>
            </a:r>
            <a:r>
              <a:rPr lang="en-US" dirty="0"/>
              <a:t> der </a:t>
            </a:r>
            <a:r>
              <a:rPr lang="en-US" dirty="0" err="1"/>
              <a:t>Prozess</a:t>
            </a:r>
            <a:r>
              <a:rPr lang="en-US" dirty="0"/>
              <a:t> </a:t>
            </a:r>
            <a:r>
              <a:rPr lang="en-US" dirty="0" err="1"/>
              <a:t>eingehalten</a:t>
            </a:r>
            <a:r>
              <a:rPr lang="en-US" dirty="0"/>
              <a:t> </a:t>
            </a:r>
            <a:r>
              <a:rPr lang="en-US" dirty="0" err="1"/>
              <a:t>wird</a:t>
            </a:r>
            <a:r>
              <a:rPr lang="en-US" dirty="0"/>
              <a:t> und die Issues die Definition of Ready </a:t>
            </a:r>
            <a:r>
              <a:rPr lang="en-US" dirty="0" err="1"/>
              <a:t>erfüllen</a:t>
            </a:r>
            <a:r>
              <a:rPr lang="en-US" dirty="0"/>
              <a:t>. Das Squad </a:t>
            </a:r>
            <a:r>
              <a:rPr lang="en-US" dirty="0" err="1"/>
              <a:t>stellt</a:t>
            </a:r>
            <a:r>
              <a:rPr lang="en-US" dirty="0"/>
              <a:t> </a:t>
            </a:r>
            <a:r>
              <a:rPr lang="en-US" dirty="0" err="1"/>
              <a:t>auch</a:t>
            </a:r>
            <a:r>
              <a:rPr lang="en-US" dirty="0"/>
              <a:t> </a:t>
            </a:r>
            <a:r>
              <a:rPr lang="en-US" dirty="0" err="1"/>
              <a:t>sicher</a:t>
            </a:r>
            <a:r>
              <a:rPr lang="en-US" dirty="0"/>
              <a:t> </a:t>
            </a:r>
            <a:r>
              <a:rPr lang="en-US" dirty="0" err="1"/>
              <a:t>dass</a:t>
            </a:r>
            <a:r>
              <a:rPr lang="en-US" dirty="0"/>
              <a:t> </a:t>
            </a:r>
            <a:r>
              <a:rPr lang="en-US" dirty="0" err="1"/>
              <a:t>Entscheidungen</a:t>
            </a:r>
            <a:r>
              <a:rPr lang="en-US" dirty="0"/>
              <a:t> </a:t>
            </a:r>
            <a:r>
              <a:rPr lang="en-US" dirty="0" err="1"/>
              <a:t>sauber</a:t>
            </a:r>
            <a:r>
              <a:rPr lang="en-US" dirty="0"/>
              <a:t> </a:t>
            </a:r>
            <a:r>
              <a:rPr lang="en-US" dirty="0" err="1"/>
              <a:t>dokumentiert</a:t>
            </a:r>
            <a:r>
              <a:rPr lang="en-US" dirty="0"/>
              <a:t> </a:t>
            </a:r>
            <a:r>
              <a:rPr lang="en-US" dirty="0" err="1"/>
              <a:t>werden</a:t>
            </a:r>
            <a:r>
              <a:rPr lang="en-US" dirty="0"/>
              <a:t> und der </a:t>
            </a:r>
            <a:r>
              <a:rPr lang="en-US" dirty="0" err="1"/>
              <a:t>Entscheidungsprozess</a:t>
            </a:r>
            <a:r>
              <a:rPr lang="en-US" dirty="0"/>
              <a:t> </a:t>
            </a:r>
            <a:r>
              <a:rPr lang="en-US" dirty="0" err="1"/>
              <a:t>stattfindet</a:t>
            </a:r>
            <a:r>
              <a:rPr lang="en-US" dirty="0"/>
              <a:t>. </a:t>
            </a:r>
          </a:p>
          <a:p>
            <a:endParaRPr lang="en-US" dirty="0"/>
          </a:p>
          <a:p>
            <a:r>
              <a:rPr lang="en-US" dirty="0"/>
              <a:t>“</a:t>
            </a:r>
            <a:r>
              <a:rPr lang="en-US" sz="1200" b="0" i="0" kern="1200" dirty="0">
                <a:solidFill>
                  <a:schemeClr val="tx1"/>
                </a:solidFill>
                <a:effectLst/>
                <a:latin typeface="+mn-lt"/>
                <a:ea typeface="+mn-ea"/>
                <a:cs typeface="+mn-cs"/>
              </a:rPr>
              <a:t>There are "squads" that have cross-functional representation for prioritization, risk-assessment and mitigation, and other "architectural" concerns, but the people on these squads take part in other structures as well.”</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834839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Als</a:t>
            </a:r>
            <a:r>
              <a:rPr lang="en-US" dirty="0"/>
              <a:t> der issue von Adam </a:t>
            </a:r>
            <a:r>
              <a:rPr lang="en-US" dirty="0" err="1"/>
              <a:t>als</a:t>
            </a:r>
            <a:r>
              <a:rPr lang="en-US" dirty="0"/>
              <a:t> </a:t>
            </a:r>
            <a:r>
              <a:rPr lang="en-US" dirty="0" err="1"/>
              <a:t>nächstes</a:t>
            </a:r>
            <a:r>
              <a:rPr lang="en-US" dirty="0"/>
              <a:t> </a:t>
            </a:r>
            <a:r>
              <a:rPr lang="en-US" dirty="0" err="1"/>
              <a:t>dran</a:t>
            </a:r>
            <a:r>
              <a:rPr lang="en-US" dirty="0"/>
              <a:t> </a:t>
            </a:r>
            <a:r>
              <a:rPr lang="en-US" dirty="0" err="1"/>
              <a:t>kam</a:t>
            </a:r>
            <a:r>
              <a:rPr lang="en-US" dirty="0"/>
              <a:t> </a:t>
            </a:r>
            <a:r>
              <a:rPr lang="en-US" dirty="0" err="1"/>
              <a:t>gründete</a:t>
            </a:r>
            <a:r>
              <a:rPr lang="en-US" dirty="0"/>
              <a:t> </a:t>
            </a:r>
            <a:r>
              <a:rPr lang="en-US" dirty="0" err="1"/>
              <a:t>er</a:t>
            </a:r>
            <a:r>
              <a:rPr lang="en-US" dirty="0"/>
              <a:t> </a:t>
            </a:r>
            <a:r>
              <a:rPr lang="en-US" dirty="0" err="1"/>
              <a:t>eine</a:t>
            </a:r>
            <a:r>
              <a:rPr lang="en-US" dirty="0"/>
              <a:t> Taskforce. Eine </a:t>
            </a:r>
            <a:r>
              <a:rPr lang="en-US" dirty="0" err="1"/>
              <a:t>TaskForce</a:t>
            </a:r>
            <a:r>
              <a:rPr lang="en-US" dirty="0"/>
              <a:t> </a:t>
            </a:r>
            <a:r>
              <a:rPr lang="en-US" dirty="0" err="1"/>
              <a:t>ist</a:t>
            </a:r>
            <a:r>
              <a:rPr lang="en-US" dirty="0"/>
              <a:t> </a:t>
            </a:r>
            <a:r>
              <a:rPr lang="en-US" dirty="0" err="1"/>
              <a:t>eine</a:t>
            </a:r>
            <a:r>
              <a:rPr lang="en-US" dirty="0"/>
              <a:t> </a:t>
            </a:r>
            <a:r>
              <a:rPr lang="en-US" dirty="0" err="1"/>
              <a:t>dynamisch</a:t>
            </a:r>
            <a:r>
              <a:rPr lang="en-US" dirty="0"/>
              <a:t> </a:t>
            </a:r>
            <a:r>
              <a:rPr lang="en-US" dirty="0" err="1"/>
              <a:t>zusammengewürfelter</a:t>
            </a:r>
            <a:r>
              <a:rPr lang="en-US" dirty="0"/>
              <a:t> </a:t>
            </a:r>
            <a:r>
              <a:rPr lang="en-US" dirty="0" err="1"/>
              <a:t>Haufen</a:t>
            </a:r>
            <a:r>
              <a:rPr lang="en-US" dirty="0"/>
              <a:t> von </a:t>
            </a:r>
            <a:r>
              <a:rPr lang="en-US" dirty="0" err="1"/>
              <a:t>Mitarbeiter</a:t>
            </a:r>
            <a:r>
              <a:rPr lang="en-US" dirty="0"/>
              <a:t> die </a:t>
            </a:r>
            <a:r>
              <a:rPr lang="en-US" dirty="0" err="1"/>
              <a:t>Interesse</a:t>
            </a:r>
            <a:r>
              <a:rPr lang="en-US" dirty="0"/>
              <a:t> und Skills </a:t>
            </a:r>
            <a:r>
              <a:rPr lang="en-US" dirty="0" err="1"/>
              <a:t>haben</a:t>
            </a:r>
            <a:r>
              <a:rPr lang="en-US" dirty="0"/>
              <a:t> an </a:t>
            </a:r>
            <a:r>
              <a:rPr lang="en-US" dirty="0" err="1"/>
              <a:t>diesem</a:t>
            </a:r>
            <a:r>
              <a:rPr lang="en-US" dirty="0"/>
              <a:t> Issue </a:t>
            </a:r>
            <a:r>
              <a:rPr lang="en-US" dirty="0" err="1"/>
              <a:t>teilnehmen</a:t>
            </a:r>
            <a:r>
              <a:rPr lang="en-US" dirty="0"/>
              <a:t> </a:t>
            </a:r>
            <a:r>
              <a:rPr lang="en-US" dirty="0" err="1"/>
              <a:t>zu</a:t>
            </a:r>
            <a:r>
              <a:rPr lang="en-US" dirty="0"/>
              <a:t> </a:t>
            </a:r>
            <a:r>
              <a:rPr lang="en-US" dirty="0" err="1"/>
              <a:t>können</a:t>
            </a:r>
            <a:r>
              <a:rPr lang="en-US" dirty="0"/>
              <a:t>. </a:t>
            </a:r>
            <a:r>
              <a:rPr lang="en-US" dirty="0" err="1"/>
              <a:t>Wir</a:t>
            </a:r>
            <a:r>
              <a:rPr lang="en-US" dirty="0"/>
              <a:t> </a:t>
            </a:r>
            <a:r>
              <a:rPr lang="en-US" dirty="0" err="1"/>
              <a:t>brauchen</a:t>
            </a:r>
            <a:r>
              <a:rPr lang="en-US" dirty="0"/>
              <a:t> diverse Skills die </a:t>
            </a:r>
            <a:r>
              <a:rPr lang="en-US" dirty="0" err="1"/>
              <a:t>unterschiedlich</a:t>
            </a:r>
            <a:r>
              <a:rPr lang="en-US" dirty="0"/>
              <a:t> </a:t>
            </a:r>
            <a:r>
              <a:rPr lang="en-US" dirty="0" err="1"/>
              <a:t>sind</a:t>
            </a:r>
            <a:r>
              <a:rPr lang="en-US" dirty="0"/>
              <a:t> </a:t>
            </a:r>
            <a:r>
              <a:rPr lang="en-US" dirty="0" err="1"/>
              <a:t>je</a:t>
            </a:r>
            <a:r>
              <a:rPr lang="en-US" dirty="0"/>
              <a:t> </a:t>
            </a:r>
            <a:r>
              <a:rPr lang="en-US" dirty="0" err="1"/>
              <a:t>nach</a:t>
            </a:r>
            <a:r>
              <a:rPr lang="en-US" dirty="0"/>
              <a:t> Aufgabe die von </a:t>
            </a:r>
            <a:r>
              <a:rPr lang="en-US" dirty="0" err="1"/>
              <a:t>einer</a:t>
            </a:r>
            <a:r>
              <a:rPr lang="en-US" dirty="0"/>
              <a:t> Taskforce </a:t>
            </a:r>
            <a:r>
              <a:rPr lang="en-US" dirty="0" err="1"/>
              <a:t>erledigt</a:t>
            </a:r>
            <a:r>
              <a:rPr lang="en-US" dirty="0"/>
              <a:t> </a:t>
            </a:r>
            <a:r>
              <a:rPr lang="en-US" dirty="0" err="1"/>
              <a:t>wird</a:t>
            </a:r>
            <a:r>
              <a:rPr lang="en-US" dirty="0"/>
              <a:t>. </a:t>
            </a:r>
            <a:r>
              <a:rPr lang="en-US" dirty="0" err="1"/>
              <a:t>Im</a:t>
            </a:r>
            <a:r>
              <a:rPr lang="en-US" dirty="0"/>
              <a:t> </a:t>
            </a:r>
            <a:r>
              <a:rPr lang="en-US" dirty="0" err="1"/>
              <a:t>Gegensatz</a:t>
            </a:r>
            <a:r>
              <a:rPr lang="en-US" dirty="0"/>
              <a:t> </a:t>
            </a:r>
            <a:r>
              <a:rPr lang="en-US" dirty="0" err="1"/>
              <a:t>zu</a:t>
            </a:r>
            <a:r>
              <a:rPr lang="en-US" dirty="0"/>
              <a:t> Teams </a:t>
            </a:r>
            <a:r>
              <a:rPr lang="en-US" dirty="0" err="1"/>
              <a:t>wird</a:t>
            </a:r>
            <a:r>
              <a:rPr lang="en-US" dirty="0"/>
              <a:t> die </a:t>
            </a:r>
            <a:r>
              <a:rPr lang="en-US" dirty="0" err="1"/>
              <a:t>Arbeitsgruppe</a:t>
            </a:r>
            <a:r>
              <a:rPr lang="en-US" dirty="0"/>
              <a:t> </a:t>
            </a:r>
            <a:r>
              <a:rPr lang="en-US" dirty="0" err="1"/>
              <a:t>wieder</a:t>
            </a:r>
            <a:r>
              <a:rPr lang="en-US" dirty="0"/>
              <a:t> </a:t>
            </a:r>
            <a:r>
              <a:rPr lang="en-US" dirty="0" err="1"/>
              <a:t>aufgelöst</a:t>
            </a:r>
            <a:r>
              <a:rPr lang="en-US" dirty="0"/>
              <a:t> </a:t>
            </a:r>
            <a:r>
              <a:rPr lang="en-US" dirty="0" err="1"/>
              <a:t>wenn</a:t>
            </a:r>
            <a:r>
              <a:rPr lang="en-US" dirty="0"/>
              <a:t> die </a:t>
            </a:r>
            <a:r>
              <a:rPr lang="en-US" dirty="0" err="1"/>
              <a:t>Arbeit</a:t>
            </a:r>
            <a:r>
              <a:rPr lang="en-US" dirty="0"/>
              <a:t> </a:t>
            </a:r>
            <a:r>
              <a:rPr lang="en-US" dirty="0" err="1"/>
              <a:t>erledigt</a:t>
            </a:r>
            <a:r>
              <a:rPr lang="en-US" dirty="0"/>
              <a:t> </a:t>
            </a:r>
            <a:r>
              <a:rPr lang="en-US" dirty="0" err="1"/>
              <a:t>ist</a:t>
            </a:r>
            <a:r>
              <a:rPr lang="en-US" dirty="0"/>
              <a:t> (Definition of Done). Die Aufgabe der Taskforce was </a:t>
            </a:r>
            <a:r>
              <a:rPr lang="en-US" dirty="0" err="1"/>
              <a:t>zu</a:t>
            </a:r>
            <a:r>
              <a:rPr lang="en-US" dirty="0"/>
              <a:t> </a:t>
            </a:r>
            <a:r>
              <a:rPr lang="en-US" dirty="0" err="1"/>
              <a:t>analysieren</a:t>
            </a:r>
            <a:r>
              <a:rPr lang="en-US" dirty="0"/>
              <a:t> </a:t>
            </a:r>
            <a:r>
              <a:rPr lang="en-US" dirty="0" err="1"/>
              <a:t>warum</a:t>
            </a:r>
            <a:r>
              <a:rPr lang="en-US" dirty="0"/>
              <a:t> </a:t>
            </a:r>
            <a:r>
              <a:rPr lang="en-US" dirty="0" err="1"/>
              <a:t>wir</a:t>
            </a:r>
            <a:r>
              <a:rPr lang="en-US" dirty="0"/>
              <a:t> das Spreadsheet </a:t>
            </a:r>
            <a:r>
              <a:rPr lang="en-US" dirty="0" err="1"/>
              <a:t>brauchen</a:t>
            </a:r>
            <a:r>
              <a:rPr lang="en-US" dirty="0"/>
              <a:t> und </a:t>
            </a:r>
            <a:r>
              <a:rPr lang="en-US" dirty="0" err="1"/>
              <a:t>welche</a:t>
            </a:r>
            <a:r>
              <a:rPr lang="en-US" dirty="0"/>
              <a:t> </a:t>
            </a:r>
            <a:r>
              <a:rPr lang="en-US" dirty="0" err="1"/>
              <a:t>anderen</a:t>
            </a:r>
            <a:r>
              <a:rPr lang="en-US" dirty="0"/>
              <a:t> </a:t>
            </a:r>
            <a:r>
              <a:rPr lang="en-US" dirty="0" err="1"/>
              <a:t>Möglichkeiten</a:t>
            </a:r>
            <a:r>
              <a:rPr lang="en-US" dirty="0"/>
              <a:t> </a:t>
            </a:r>
            <a:r>
              <a:rPr lang="en-US" dirty="0" err="1"/>
              <a:t>wir</a:t>
            </a:r>
            <a:r>
              <a:rPr lang="en-US" dirty="0"/>
              <a:t> </a:t>
            </a:r>
            <a:r>
              <a:rPr lang="en-US" dirty="0" err="1"/>
              <a:t>nutzen</a:t>
            </a:r>
            <a:r>
              <a:rPr lang="en-US" dirty="0"/>
              <a:t> </a:t>
            </a:r>
            <a:r>
              <a:rPr lang="en-US" dirty="0" err="1"/>
              <a:t>könnten</a:t>
            </a:r>
            <a:r>
              <a:rPr lang="en-US" dirty="0"/>
              <a:t>.</a:t>
            </a:r>
          </a:p>
          <a:p>
            <a:endParaRPr lang="en-US" dirty="0"/>
          </a:p>
          <a:p>
            <a:r>
              <a:rPr lang="en-US" sz="1200" b="0" i="0" kern="1200" dirty="0">
                <a:solidFill>
                  <a:schemeClr val="tx1"/>
                </a:solidFill>
                <a:effectLst/>
                <a:latin typeface="+mn-lt"/>
                <a:ea typeface="+mn-ea"/>
                <a:cs typeface="+mn-cs"/>
              </a:rPr>
              <a:t>When a unit of work has been sufficiently spec'd out, including the knowledge and skills needed for it, a "task force" gets formed. Any code written by that task force is submitted as pull-requests to the relevant repositories.</a:t>
            </a:r>
            <a:endParaRPr lang="en-US" dirty="0"/>
          </a:p>
          <a:p>
            <a:pPr marL="0" indent="0">
              <a:buFont typeface="Arial" panose="020B0604020202020204" pitchFamily="34" charset="0"/>
              <a:buNone/>
            </a:pPr>
            <a:endParaRPr lang="en-US" dirty="0"/>
          </a:p>
          <a:p>
            <a:r>
              <a:rPr lang="de-CH" sz="1200" b="0" i="0" kern="1200" dirty="0">
                <a:solidFill>
                  <a:schemeClr val="tx1"/>
                </a:solidFill>
                <a:effectLst/>
                <a:latin typeface="+mn-lt"/>
                <a:ea typeface="+mn-ea"/>
                <a:cs typeface="+mn-cs"/>
              </a:rPr>
              <a:t>Business</a:t>
            </a:r>
            <a:r>
              <a:rPr lang="de-CH" sz="1200" b="0" i="0" kern="1200" baseline="0" dirty="0">
                <a:solidFill>
                  <a:schemeClr val="tx1"/>
                </a:solidFill>
                <a:effectLst/>
                <a:latin typeface="+mn-lt"/>
                <a:ea typeface="+mn-ea"/>
                <a:cs typeface="+mn-cs"/>
              </a:rPr>
              <a:t> (Marketing…)</a:t>
            </a:r>
            <a:r>
              <a:rPr lang="de-CH" sz="1200" b="0" i="0" kern="1200" dirty="0">
                <a:solidFill>
                  <a:schemeClr val="tx1"/>
                </a:solidFill>
                <a:effectLst/>
                <a:latin typeface="+mn-lt"/>
                <a:ea typeface="+mn-ea"/>
                <a:cs typeface="+mn-cs"/>
              </a:rPr>
              <a:t>, People (</a:t>
            </a:r>
            <a:r>
              <a:rPr lang="de-CH" sz="1200" b="0" i="0" kern="1200" dirty="0" err="1">
                <a:solidFill>
                  <a:schemeClr val="tx1"/>
                </a:solidFill>
                <a:effectLst/>
                <a:latin typeface="+mn-lt"/>
                <a:ea typeface="+mn-ea"/>
                <a:cs typeface="+mn-cs"/>
              </a:rPr>
              <a:t>Softskills</a:t>
            </a:r>
            <a:r>
              <a:rPr lang="de-CH" sz="1200" b="0" i="0" kern="1200" dirty="0">
                <a:solidFill>
                  <a:schemeClr val="tx1"/>
                </a:solidFill>
                <a:effectLst/>
                <a:latin typeface="+mn-lt"/>
                <a:ea typeface="+mn-ea"/>
                <a:cs typeface="+mn-cs"/>
              </a:rPr>
              <a:t>), Domain (</a:t>
            </a:r>
            <a:r>
              <a:rPr lang="de-CH" sz="1200" b="0" i="0" kern="1200" dirty="0" err="1">
                <a:solidFill>
                  <a:schemeClr val="tx1"/>
                </a:solidFill>
                <a:effectLst/>
                <a:latin typeface="+mn-lt"/>
                <a:ea typeface="+mn-ea"/>
                <a:cs typeface="+mn-cs"/>
              </a:rPr>
              <a:t>What</a:t>
            </a:r>
            <a:r>
              <a:rPr lang="de-CH" sz="1200" b="0" i="0" kern="1200" dirty="0">
                <a:solidFill>
                  <a:schemeClr val="tx1"/>
                </a:solidFill>
                <a:effectLst/>
                <a:latin typeface="+mn-lt"/>
                <a:ea typeface="+mn-ea"/>
                <a:cs typeface="+mn-cs"/>
              </a:rPr>
              <a:t>), Solution (</a:t>
            </a:r>
            <a:r>
              <a:rPr lang="de-CH" sz="1200" b="0" i="0" kern="1200" dirty="0" err="1">
                <a:solidFill>
                  <a:schemeClr val="tx1"/>
                </a:solidFill>
                <a:effectLst/>
                <a:latin typeface="+mn-lt"/>
                <a:ea typeface="+mn-ea"/>
                <a:cs typeface="+mn-cs"/>
              </a:rPr>
              <a:t>How</a:t>
            </a:r>
            <a:r>
              <a:rPr lang="de-CH" sz="1200" b="0" i="0" kern="1200" dirty="0">
                <a:solidFill>
                  <a:schemeClr val="tx1"/>
                </a:solidFill>
                <a:effectLst/>
                <a:latin typeface="+mn-lt"/>
                <a:ea typeface="+mn-ea"/>
                <a:cs typeface="+mn-cs"/>
              </a:rPr>
              <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984579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dem</a:t>
            </a:r>
            <a:r>
              <a:rPr lang="en-US" dirty="0"/>
              <a:t> </a:t>
            </a:r>
            <a:r>
              <a:rPr lang="en-US" dirty="0" err="1"/>
              <a:t>konkreten</a:t>
            </a:r>
            <a:r>
              <a:rPr lang="en-US" dirty="0"/>
              <a:t> Fall </a:t>
            </a:r>
            <a:r>
              <a:rPr lang="en-US" dirty="0" err="1"/>
              <a:t>entschied</a:t>
            </a:r>
            <a:r>
              <a:rPr lang="en-US" dirty="0"/>
              <a:t> die Taskforce </a:t>
            </a:r>
            <a:r>
              <a:rPr lang="en-US" dirty="0" err="1"/>
              <a:t>folgendes</a:t>
            </a:r>
            <a:r>
              <a:rPr lang="en-US" dirty="0"/>
              <a:t>:</a:t>
            </a:r>
          </a:p>
          <a:p>
            <a:endParaRPr lang="en-US" dirty="0"/>
          </a:p>
          <a:p>
            <a:r>
              <a:rPr lang="en-US" dirty="0" err="1"/>
              <a:t>Wir</a:t>
            </a:r>
            <a:r>
              <a:rPr lang="en-US" dirty="0"/>
              <a:t> </a:t>
            </a:r>
            <a:r>
              <a:rPr lang="en-US" dirty="0" err="1"/>
              <a:t>vertrauen</a:t>
            </a:r>
            <a:r>
              <a:rPr lang="en-US" dirty="0"/>
              <a:t> </a:t>
            </a:r>
            <a:r>
              <a:rPr lang="en-US" dirty="0" err="1"/>
              <a:t>allen</a:t>
            </a:r>
            <a:r>
              <a:rPr lang="en-US" dirty="0"/>
              <a:t>, </a:t>
            </a:r>
            <a:r>
              <a:rPr lang="en-US" dirty="0" err="1"/>
              <a:t>dass</a:t>
            </a:r>
            <a:r>
              <a:rPr lang="en-US" dirty="0"/>
              <a:t> Sie </a:t>
            </a:r>
            <a:r>
              <a:rPr lang="en-US" dirty="0" err="1"/>
              <a:t>mehr</a:t>
            </a:r>
            <a:r>
              <a:rPr lang="en-US" dirty="0"/>
              <a:t> </a:t>
            </a:r>
            <a:r>
              <a:rPr lang="en-US" dirty="0" err="1"/>
              <a:t>als</a:t>
            </a:r>
            <a:r>
              <a:rPr lang="en-US" dirty="0"/>
              <a:t> 10 </a:t>
            </a:r>
            <a:r>
              <a:rPr lang="en-US" dirty="0" err="1"/>
              <a:t>Tage</a:t>
            </a:r>
            <a:r>
              <a:rPr lang="en-US" dirty="0"/>
              <a:t> </a:t>
            </a:r>
            <a:r>
              <a:rPr lang="en-US" dirty="0" err="1"/>
              <a:t>Urlaub</a:t>
            </a:r>
            <a:r>
              <a:rPr lang="en-US" dirty="0"/>
              <a:t> am </a:t>
            </a:r>
            <a:r>
              <a:rPr lang="en-US" dirty="0" err="1"/>
              <a:t>Stück</a:t>
            </a:r>
            <a:r>
              <a:rPr lang="en-US" dirty="0"/>
              <a:t> </a:t>
            </a:r>
            <a:r>
              <a:rPr lang="en-US" dirty="0" err="1"/>
              <a:t>beziehen</a:t>
            </a:r>
            <a:r>
              <a:rPr lang="en-US" dirty="0"/>
              <a:t>, </a:t>
            </a:r>
            <a:r>
              <a:rPr lang="en-US" dirty="0" err="1"/>
              <a:t>definieren</a:t>
            </a:r>
            <a:r>
              <a:rPr lang="en-US" dirty="0"/>
              <a:t> die 10 </a:t>
            </a:r>
            <a:r>
              <a:rPr lang="en-US" dirty="0" err="1"/>
              <a:t>Tage</a:t>
            </a:r>
            <a:r>
              <a:rPr lang="en-US" dirty="0"/>
              <a:t> in den Guidelines und </a:t>
            </a:r>
            <a:r>
              <a:rPr lang="en-US" dirty="0" err="1"/>
              <a:t>entfernen</a:t>
            </a:r>
            <a:r>
              <a:rPr lang="en-US" dirty="0"/>
              <a:t> das Spreadsheet. </a:t>
            </a:r>
            <a:r>
              <a:rPr lang="en-US" dirty="0" err="1"/>
              <a:t>Diese</a:t>
            </a:r>
            <a:r>
              <a:rPr lang="en-US" dirty="0"/>
              <a:t> </a:t>
            </a:r>
            <a:r>
              <a:rPr lang="en-US" dirty="0" err="1"/>
              <a:t>Änderungen</a:t>
            </a:r>
            <a:r>
              <a:rPr lang="en-US" dirty="0"/>
              <a:t> </a:t>
            </a:r>
            <a:r>
              <a:rPr lang="en-US" dirty="0" err="1"/>
              <a:t>wurden</a:t>
            </a:r>
            <a:r>
              <a:rPr lang="en-US" dirty="0"/>
              <a:t> </a:t>
            </a:r>
            <a:r>
              <a:rPr lang="en-US" dirty="0" err="1"/>
              <a:t>dokumentiert</a:t>
            </a:r>
            <a:r>
              <a:rPr lang="en-US" dirty="0"/>
              <a:t> und </a:t>
            </a:r>
            <a:r>
              <a:rPr lang="en-US" dirty="0" err="1"/>
              <a:t>als</a:t>
            </a:r>
            <a:r>
              <a:rPr lang="en-US" dirty="0"/>
              <a:t> </a:t>
            </a:r>
            <a:r>
              <a:rPr lang="en-US" dirty="0" err="1"/>
              <a:t>Pullrequest</a:t>
            </a:r>
            <a:r>
              <a:rPr lang="en-US" dirty="0"/>
              <a:t> </a:t>
            </a:r>
            <a:r>
              <a:rPr lang="en-US" dirty="0" err="1"/>
              <a:t>gegen</a:t>
            </a:r>
            <a:r>
              <a:rPr lang="en-US" dirty="0"/>
              <a:t> das </a:t>
            </a:r>
            <a:r>
              <a:rPr lang="en-US" dirty="0" err="1"/>
              <a:t>entsprechende</a:t>
            </a:r>
            <a:r>
              <a:rPr lang="en-US" dirty="0"/>
              <a:t> </a:t>
            </a:r>
            <a:r>
              <a:rPr lang="en-US" dirty="0" err="1"/>
              <a:t>Markdownfile</a:t>
            </a:r>
            <a:r>
              <a:rPr lang="en-US" dirty="0"/>
              <a:t> </a:t>
            </a:r>
            <a:r>
              <a:rPr lang="en-US" dirty="0" err="1"/>
              <a:t>geschickt</a:t>
            </a:r>
            <a:r>
              <a:rPr lang="en-US" dirty="0"/>
              <a:t>.</a:t>
            </a:r>
          </a:p>
          <a:p>
            <a:endParaRPr lang="en-US" dirty="0"/>
          </a:p>
          <a:p>
            <a:r>
              <a:rPr lang="en-US" sz="1200" b="0" i="0" kern="1200" dirty="0">
                <a:solidFill>
                  <a:schemeClr val="tx1"/>
                </a:solidFill>
                <a:effectLst/>
                <a:latin typeface="+mn-lt"/>
                <a:ea typeface="+mn-ea"/>
                <a:cs typeface="+mn-cs"/>
              </a:rPr>
              <a:t>Those pull-requests are reviewed by "maintainer groups" - loosely one per repository. These maintainer groups take a longer-term perspective on a code-base than a task-force, and help balance the forces of delivery with maintainability.</a:t>
            </a:r>
          </a:p>
          <a:p>
            <a:r>
              <a:rPr lang="en-US" sz="1200" b="0" i="0" kern="1200" dirty="0">
                <a:solidFill>
                  <a:schemeClr val="tx1"/>
                </a:solidFill>
                <a:effectLst/>
                <a:latin typeface="+mn-lt"/>
                <a:ea typeface="+mn-ea"/>
                <a:cs typeface="+mn-cs"/>
              </a:rPr>
              <a:t>Usually, the task force that is doing work across a number of repositories is made up of members from the maintainer groups of those repositories, as well as members of the squad.</a:t>
            </a:r>
          </a:p>
          <a:p>
            <a:r>
              <a:rPr lang="en-US" sz="1200" b="0" i="0" kern="1200" dirty="0">
                <a:solidFill>
                  <a:schemeClr val="tx1"/>
                </a:solidFill>
                <a:effectLst/>
                <a:latin typeface="+mn-lt"/>
                <a:ea typeface="+mn-ea"/>
                <a:cs typeface="+mn-cs"/>
              </a:rPr>
              <a:t>There is also long-term rotation built-in to each of the longer-lived groups like squads and maintainer-groups, in addition to the natural osmosis from people working in different task-forces that form and dissolve. </a:t>
            </a:r>
            <a:r>
              <a:rPr lang="en-US" sz="1200" b="0" i="0" kern="1200">
                <a:solidFill>
                  <a:schemeClr val="tx1"/>
                </a:solidFill>
                <a:effectLst/>
                <a:latin typeface="+mn-lt"/>
                <a:ea typeface="+mn-ea"/>
                <a:cs typeface="+mn-cs"/>
              </a:rPr>
              <a:t>This is how knowledge is continuously spread across the org.</a:t>
            </a:r>
            <a:endParaRPr lang="en-US" dirty="0"/>
          </a:p>
          <a:p>
            <a:endParaRPr lang="en-US" dirty="0"/>
          </a:p>
          <a:p>
            <a:r>
              <a:rPr lang="en-US" dirty="0" err="1"/>
              <a:t>Danach</a:t>
            </a:r>
            <a:r>
              <a:rPr lang="en-US" dirty="0"/>
              <a:t> </a:t>
            </a:r>
            <a:r>
              <a:rPr lang="en-US" dirty="0" err="1"/>
              <a:t>geht</a:t>
            </a:r>
            <a:r>
              <a:rPr lang="en-US" dirty="0"/>
              <a:t> der </a:t>
            </a:r>
            <a:r>
              <a:rPr lang="en-US" dirty="0" err="1"/>
              <a:t>Pullrequest</a:t>
            </a:r>
            <a:r>
              <a:rPr lang="en-US" dirty="0"/>
              <a:t> in die RFC Phase (</a:t>
            </a:r>
            <a:r>
              <a:rPr lang="en-US" dirty="0" err="1"/>
              <a:t>oder</a:t>
            </a:r>
            <a:r>
              <a:rPr lang="en-US" dirty="0"/>
              <a:t> </a:t>
            </a:r>
            <a:r>
              <a:rPr lang="en-US" dirty="0" err="1"/>
              <a:t>auch</a:t>
            </a:r>
            <a:r>
              <a:rPr lang="en-US" dirty="0"/>
              <a:t> </a:t>
            </a:r>
            <a:r>
              <a:rPr lang="en-US" dirty="0" err="1"/>
              <a:t>Reviewphase</a:t>
            </a:r>
            <a:r>
              <a:rPr lang="en-US" dirty="0"/>
              <a: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2504798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der RFC Phase </a:t>
            </a:r>
            <a:r>
              <a:rPr lang="en-US" dirty="0" err="1"/>
              <a:t>kann</a:t>
            </a:r>
            <a:r>
              <a:rPr lang="en-US" dirty="0"/>
              <a:t> </a:t>
            </a:r>
            <a:r>
              <a:rPr lang="en-US" dirty="0" err="1"/>
              <a:t>jeder</a:t>
            </a:r>
            <a:r>
              <a:rPr lang="en-US" dirty="0"/>
              <a:t> </a:t>
            </a:r>
            <a:r>
              <a:rPr lang="en-US" dirty="0" err="1"/>
              <a:t>kommentare</a:t>
            </a:r>
            <a:r>
              <a:rPr lang="en-US" dirty="0"/>
              <a:t> und </a:t>
            </a:r>
            <a:r>
              <a:rPr lang="en-US" dirty="0" err="1"/>
              <a:t>vorschläge</a:t>
            </a:r>
            <a:r>
              <a:rPr lang="en-US" dirty="0"/>
              <a:t> </a:t>
            </a:r>
            <a:r>
              <a:rPr lang="en-US" dirty="0" err="1"/>
              <a:t>machen</a:t>
            </a:r>
            <a:r>
              <a:rPr lang="en-US" dirty="0"/>
              <a:t>. </a:t>
            </a:r>
            <a:r>
              <a:rPr lang="en-US" dirty="0" err="1"/>
              <a:t>Doch</a:t>
            </a:r>
            <a:r>
              <a:rPr lang="en-US" dirty="0"/>
              <a:t> die TF </a:t>
            </a:r>
            <a:r>
              <a:rPr lang="en-US" dirty="0" err="1"/>
              <a:t>ist</a:t>
            </a:r>
            <a:r>
              <a:rPr lang="en-US" dirty="0"/>
              <a:t> </a:t>
            </a:r>
            <a:r>
              <a:rPr lang="en-US" dirty="0" err="1"/>
              <a:t>verantwortlich</a:t>
            </a:r>
            <a:r>
              <a:rPr lang="en-US" dirty="0"/>
              <a:t> </a:t>
            </a:r>
            <a:r>
              <a:rPr lang="en-US" dirty="0" err="1"/>
              <a:t>für</a:t>
            </a:r>
            <a:r>
              <a:rPr lang="en-US" dirty="0"/>
              <a:t> den </a:t>
            </a:r>
            <a:r>
              <a:rPr lang="en-US" dirty="0" err="1"/>
              <a:t>Entscheid</a:t>
            </a:r>
            <a:endParaRPr lang="en-US" dirty="0"/>
          </a:p>
          <a:p>
            <a:r>
              <a:rPr lang="en-US" dirty="0" err="1"/>
              <a:t>Jeder</a:t>
            </a:r>
            <a:r>
              <a:rPr lang="en-US" dirty="0"/>
              <a:t> </a:t>
            </a:r>
            <a:r>
              <a:rPr lang="en-US" dirty="0" err="1"/>
              <a:t>Mitarbeiter</a:t>
            </a:r>
            <a:r>
              <a:rPr lang="en-US" dirty="0"/>
              <a:t> </a:t>
            </a:r>
            <a:r>
              <a:rPr lang="en-US" dirty="0" err="1"/>
              <a:t>kann</a:t>
            </a:r>
            <a:r>
              <a:rPr lang="en-US" dirty="0"/>
              <a:t> in </a:t>
            </a:r>
            <a:r>
              <a:rPr lang="en-US" dirty="0" err="1"/>
              <a:t>dieser</a:t>
            </a:r>
            <a:r>
              <a:rPr lang="en-US" dirty="0"/>
              <a:t> Phase </a:t>
            </a:r>
            <a:r>
              <a:rPr lang="en-US" dirty="0" err="1"/>
              <a:t>eine</a:t>
            </a:r>
            <a:r>
              <a:rPr lang="en-US" dirty="0"/>
              <a:t> </a:t>
            </a:r>
            <a:r>
              <a:rPr lang="en-US" dirty="0" err="1"/>
              <a:t>Änderung</a:t>
            </a:r>
            <a:r>
              <a:rPr lang="en-US" dirty="0"/>
              <a:t> </a:t>
            </a:r>
            <a:r>
              <a:rPr lang="en-US" dirty="0" err="1"/>
              <a:t>aufhalten</a:t>
            </a:r>
            <a:r>
              <a:rPr lang="en-US" dirty="0"/>
              <a:t> (</a:t>
            </a:r>
            <a:r>
              <a:rPr lang="en-US" dirty="0" err="1"/>
              <a:t>Notschalter</a:t>
            </a:r>
            <a:r>
              <a:rPr lang="en-US" dirty="0"/>
              <a:t>) </a:t>
            </a:r>
            <a:r>
              <a:rPr lang="en-US" dirty="0" err="1"/>
              <a:t>aber</a:t>
            </a:r>
            <a:r>
              <a:rPr lang="en-US" dirty="0"/>
              <a:t> </a:t>
            </a:r>
            <a:r>
              <a:rPr lang="en-US" dirty="0" err="1"/>
              <a:t>dazu</a:t>
            </a:r>
            <a:r>
              <a:rPr lang="en-US" dirty="0"/>
              <a:t> muss </a:t>
            </a:r>
            <a:r>
              <a:rPr lang="en-US" dirty="0" err="1"/>
              <a:t>sich</a:t>
            </a:r>
            <a:r>
              <a:rPr lang="en-US" dirty="0"/>
              <a:t> die Person </a:t>
            </a:r>
            <a:r>
              <a:rPr lang="en-US" dirty="0" err="1"/>
              <a:t>genügend</a:t>
            </a:r>
            <a:r>
              <a:rPr lang="en-US" dirty="0"/>
              <a:t> in die </a:t>
            </a:r>
            <a:r>
              <a:rPr lang="en-US" dirty="0" err="1"/>
              <a:t>Materie</a:t>
            </a:r>
            <a:r>
              <a:rPr lang="en-US" dirty="0"/>
              <a:t> </a:t>
            </a:r>
            <a:r>
              <a:rPr lang="en-US" dirty="0" err="1"/>
              <a:t>einarbeiten</a:t>
            </a:r>
            <a:r>
              <a:rPr lang="en-US" dirty="0"/>
              <a:t> und </a:t>
            </a:r>
            <a:r>
              <a:rPr lang="en-US" dirty="0" err="1"/>
              <a:t>gute</a:t>
            </a:r>
            <a:r>
              <a:rPr lang="en-US" dirty="0"/>
              <a:t> </a:t>
            </a:r>
            <a:r>
              <a:rPr lang="en-US" dirty="0" err="1"/>
              <a:t>Argumente</a:t>
            </a:r>
            <a:r>
              <a:rPr lang="en-US" dirty="0"/>
              <a:t> </a:t>
            </a:r>
            <a:r>
              <a:rPr lang="en-US" dirty="0" err="1"/>
              <a:t>bringen</a:t>
            </a:r>
            <a:r>
              <a:rPr lang="en-US" dirty="0"/>
              <a:t> </a:t>
            </a:r>
            <a:r>
              <a:rPr lang="en-US" dirty="0" err="1"/>
              <a:t>warum</a:t>
            </a:r>
            <a:r>
              <a:rPr lang="en-US" dirty="0"/>
              <a:t> </a:t>
            </a:r>
            <a:r>
              <a:rPr lang="en-US" dirty="0" err="1"/>
              <a:t>es</a:t>
            </a:r>
            <a:r>
              <a:rPr lang="en-US" dirty="0"/>
              <a:t> </a:t>
            </a:r>
            <a:r>
              <a:rPr lang="en-US" dirty="0" err="1"/>
              <a:t>nicht</a:t>
            </a:r>
            <a:r>
              <a:rPr lang="en-US" dirty="0"/>
              <a:t> </a:t>
            </a:r>
            <a:r>
              <a:rPr lang="en-US" dirty="0" err="1"/>
              <a:t>weitergehen</a:t>
            </a:r>
            <a:r>
              <a:rPr lang="en-US" dirty="0"/>
              <a:t> </a:t>
            </a:r>
            <a:r>
              <a:rPr lang="en-US" dirty="0" err="1"/>
              <a:t>kann</a:t>
            </a:r>
            <a:r>
              <a:rPr lang="en-US" dirty="0"/>
              <a:t>.</a:t>
            </a:r>
          </a:p>
          <a:p>
            <a:endParaRPr lang="en-US" baseline="0" dirty="0"/>
          </a:p>
          <a:p>
            <a:r>
              <a:rPr lang="en-US" baseline="0" dirty="0" err="1"/>
              <a:t>Mit</a:t>
            </a:r>
            <a:r>
              <a:rPr lang="en-US" baseline="0" dirty="0"/>
              <a:t> </a:t>
            </a:r>
            <a:r>
              <a:rPr lang="en-US" baseline="0" dirty="0" err="1"/>
              <a:t>dem</a:t>
            </a:r>
            <a:r>
              <a:rPr lang="en-US" baseline="0" dirty="0"/>
              <a:t> RFC </a:t>
            </a:r>
            <a:r>
              <a:rPr lang="en-US" baseline="0" dirty="0" err="1"/>
              <a:t>gibt</a:t>
            </a:r>
            <a:r>
              <a:rPr lang="en-US" baseline="0" dirty="0"/>
              <a:t> die TF der </a:t>
            </a:r>
            <a:r>
              <a:rPr lang="en-US" baseline="0" dirty="0" err="1"/>
              <a:t>Firma</a:t>
            </a:r>
            <a:r>
              <a:rPr lang="en-US" baseline="0" dirty="0"/>
              <a:t> die </a:t>
            </a:r>
            <a:r>
              <a:rPr lang="en-US" baseline="0" dirty="0" err="1"/>
              <a:t>Möglichkeit</a:t>
            </a:r>
            <a:r>
              <a:rPr lang="en-US" baseline="0" dirty="0"/>
              <a:t> die </a:t>
            </a:r>
            <a:r>
              <a:rPr lang="en-US" baseline="0" dirty="0" err="1"/>
              <a:t>Vorgeschlagenen</a:t>
            </a:r>
            <a:r>
              <a:rPr lang="en-US" baseline="0" dirty="0"/>
              <a:t> </a:t>
            </a:r>
            <a:r>
              <a:rPr lang="en-US" baseline="0" dirty="0" err="1"/>
              <a:t>Änderungen</a:t>
            </a:r>
            <a:r>
              <a:rPr lang="en-US" baseline="0" dirty="0"/>
              <a:t> </a:t>
            </a:r>
            <a:r>
              <a:rPr lang="en-US" baseline="0" dirty="0" err="1"/>
              <a:t>zu</a:t>
            </a:r>
            <a:r>
              <a:rPr lang="en-US" baseline="0" dirty="0"/>
              <a:t> </a:t>
            </a:r>
            <a:r>
              <a:rPr lang="en-US" baseline="0" dirty="0" err="1"/>
              <a:t>validieren</a:t>
            </a:r>
            <a:r>
              <a:rPr lang="en-US" baseline="0" dirty="0"/>
              <a:t> um </a:t>
            </a:r>
            <a:r>
              <a:rPr lang="en-US" baseline="0" dirty="0" err="1"/>
              <a:t>zu</a:t>
            </a:r>
            <a:r>
              <a:rPr lang="en-US" baseline="0" dirty="0"/>
              <a:t> </a:t>
            </a:r>
            <a:r>
              <a:rPr lang="en-US" baseline="0" dirty="0" err="1"/>
              <a:t>sehen</a:t>
            </a:r>
            <a:r>
              <a:rPr lang="en-US" baseline="0" dirty="0"/>
              <a:t> </a:t>
            </a:r>
            <a:r>
              <a:rPr lang="en-US" baseline="0" dirty="0" err="1"/>
              <a:t>ob</a:t>
            </a:r>
            <a:r>
              <a:rPr lang="en-US" baseline="0" dirty="0"/>
              <a:t> </a:t>
            </a:r>
            <a:r>
              <a:rPr lang="en-US" baseline="0" dirty="0" err="1"/>
              <a:t>nichts</a:t>
            </a:r>
            <a:r>
              <a:rPr lang="en-US" baseline="0" dirty="0"/>
              <a:t> </a:t>
            </a:r>
            <a:r>
              <a:rPr lang="en-US" baseline="0" dirty="0" err="1"/>
              <a:t>vergessen</a:t>
            </a:r>
            <a:r>
              <a:rPr lang="en-US" baseline="0" dirty="0"/>
              <a:t> </a:t>
            </a:r>
            <a:r>
              <a:rPr lang="en-US" baseline="0" dirty="0" err="1"/>
              <a:t>ging</a:t>
            </a:r>
            <a:r>
              <a:rPr lang="en-US" baseline="0" dirty="0"/>
              <a:t>. Aber die TF hat </a:t>
            </a:r>
            <a:r>
              <a:rPr lang="en-US" baseline="0" dirty="0" err="1"/>
              <a:t>immer</a:t>
            </a:r>
            <a:r>
              <a:rPr lang="en-US" baseline="0" dirty="0"/>
              <a:t> </a:t>
            </a:r>
            <a:r>
              <a:rPr lang="en-US" baseline="0" dirty="0" err="1"/>
              <a:t>noch</a:t>
            </a:r>
            <a:r>
              <a:rPr lang="en-US" baseline="0" dirty="0"/>
              <a:t> das Finale </a:t>
            </a:r>
            <a:r>
              <a:rPr lang="en-US" baseline="0" dirty="0" err="1"/>
              <a:t>sagen</a:t>
            </a:r>
            <a:r>
              <a:rPr lang="en-US" baseline="0" dirty="0"/>
              <a:t> und </a:t>
            </a:r>
            <a:r>
              <a:rPr lang="en-US" baseline="0" dirty="0" err="1"/>
              <a:t>entscheidet</a:t>
            </a:r>
            <a:r>
              <a:rPr lang="en-US" baseline="0" dirty="0"/>
              <a:t> </a:t>
            </a:r>
            <a:r>
              <a:rPr lang="en-US" baseline="0" dirty="0" err="1"/>
              <a:t>im</a:t>
            </a:r>
            <a:r>
              <a:rPr lang="en-US" baseline="0" dirty="0"/>
              <a:t> </a:t>
            </a:r>
            <a:r>
              <a:rPr lang="en-US" baseline="0" dirty="0" err="1"/>
              <a:t>Namen</a:t>
            </a:r>
            <a:r>
              <a:rPr lang="en-US" baseline="0" dirty="0"/>
              <a:t> der </a:t>
            </a:r>
            <a:r>
              <a:rPr lang="en-US" baseline="0" dirty="0" err="1"/>
              <a:t>Firma</a:t>
            </a:r>
            <a:r>
              <a:rPr lang="en-US" baseline="0" dirty="0"/>
              <a:t>. Dies </a:t>
            </a:r>
            <a:r>
              <a:rPr lang="en-US" baseline="0" dirty="0" err="1"/>
              <a:t>zwingt</a:t>
            </a:r>
            <a:r>
              <a:rPr lang="en-US" baseline="0" dirty="0"/>
              <a:t> </a:t>
            </a:r>
            <a:r>
              <a:rPr lang="en-US" baseline="0" dirty="0" err="1"/>
              <a:t>jeden</a:t>
            </a:r>
            <a:r>
              <a:rPr lang="en-US" baseline="0" dirty="0"/>
              <a:t> </a:t>
            </a:r>
            <a:r>
              <a:rPr lang="en-US" baseline="0" dirty="0" err="1"/>
              <a:t>einzelnen</a:t>
            </a:r>
            <a:r>
              <a:rPr lang="en-US" baseline="0" dirty="0"/>
              <a:t> </a:t>
            </a:r>
            <a:r>
              <a:rPr lang="en-US" baseline="0" dirty="0" err="1"/>
              <a:t>zu</a:t>
            </a:r>
            <a:r>
              <a:rPr lang="en-US" baseline="0" dirty="0"/>
              <a:t> </a:t>
            </a:r>
            <a:r>
              <a:rPr lang="en-US" baseline="0" dirty="0" err="1"/>
              <a:t>entscheiden</a:t>
            </a:r>
            <a:r>
              <a:rPr lang="en-US" baseline="0" dirty="0"/>
              <a:t> </a:t>
            </a:r>
            <a:r>
              <a:rPr lang="en-US" baseline="0" dirty="0" err="1"/>
              <a:t>ob</a:t>
            </a:r>
            <a:r>
              <a:rPr lang="en-US" baseline="0" dirty="0"/>
              <a:t> </a:t>
            </a:r>
            <a:r>
              <a:rPr lang="en-US" baseline="0" dirty="0" err="1"/>
              <a:t>etwas</a:t>
            </a:r>
            <a:r>
              <a:rPr lang="en-US" baseline="0" dirty="0"/>
              <a:t> </a:t>
            </a:r>
            <a:r>
              <a:rPr lang="en-US" baseline="0" dirty="0" err="1"/>
              <a:t>persönlich</a:t>
            </a:r>
            <a:r>
              <a:rPr lang="en-US" baseline="0" dirty="0"/>
              <a:t> </a:t>
            </a:r>
            <a:r>
              <a:rPr lang="en-US" baseline="0" dirty="0" err="1"/>
              <a:t>wichtig</a:t>
            </a:r>
            <a:r>
              <a:rPr lang="en-US" baseline="0" dirty="0"/>
              <a:t> </a:t>
            </a:r>
            <a:r>
              <a:rPr lang="en-US" baseline="0" dirty="0" err="1"/>
              <a:t>ist</a:t>
            </a:r>
            <a:r>
              <a:rPr lang="en-US" baseline="0" dirty="0"/>
              <a:t>. Falls ja </a:t>
            </a:r>
            <a:r>
              <a:rPr lang="en-US" baseline="0" dirty="0" err="1"/>
              <a:t>ist</a:t>
            </a:r>
            <a:r>
              <a:rPr lang="en-US" baseline="0" dirty="0"/>
              <a:t> man </a:t>
            </a:r>
            <a:r>
              <a:rPr lang="en-US" baseline="0" dirty="0" err="1"/>
              <a:t>besser</a:t>
            </a:r>
            <a:r>
              <a:rPr lang="en-US" baseline="0" dirty="0"/>
              <a:t> </a:t>
            </a:r>
            <a:r>
              <a:rPr lang="en-US" baseline="0" dirty="0" err="1"/>
              <a:t>bestandteil</a:t>
            </a:r>
            <a:r>
              <a:rPr lang="en-US" baseline="0" dirty="0"/>
              <a:t> der TF.</a:t>
            </a:r>
          </a:p>
          <a:p>
            <a:endParaRPr lang="en-US" baseline="0" dirty="0"/>
          </a:p>
          <a:p>
            <a:r>
              <a:rPr lang="en-US" baseline="0" dirty="0" err="1"/>
              <a:t>Es</a:t>
            </a:r>
            <a:r>
              <a:rPr lang="en-US" baseline="0" dirty="0"/>
              <a:t> </a:t>
            </a:r>
            <a:r>
              <a:rPr lang="en-US" baseline="0" dirty="0" err="1"/>
              <a:t>zwingt</a:t>
            </a:r>
            <a:r>
              <a:rPr lang="en-US" baseline="0" dirty="0"/>
              <a:t> </a:t>
            </a:r>
            <a:r>
              <a:rPr lang="en-US" baseline="0" dirty="0" err="1"/>
              <a:t>auch</a:t>
            </a:r>
            <a:r>
              <a:rPr lang="en-US" baseline="0" dirty="0"/>
              <a:t> die TF </a:t>
            </a:r>
            <a:r>
              <a:rPr lang="en-US" baseline="0" dirty="0" err="1"/>
              <a:t>alles</a:t>
            </a:r>
            <a:r>
              <a:rPr lang="en-US" baseline="0" dirty="0"/>
              <a:t> </a:t>
            </a:r>
            <a:r>
              <a:rPr lang="en-US" baseline="0" dirty="0" err="1"/>
              <a:t>niederzuschreiben</a:t>
            </a:r>
            <a:r>
              <a:rPr lang="en-US" baseline="0" dirty="0"/>
              <a:t> und die Meetings </a:t>
            </a:r>
            <a:r>
              <a:rPr lang="en-US" baseline="0" dirty="0" err="1"/>
              <a:t>aufzunehmen</a:t>
            </a:r>
            <a:r>
              <a:rPr lang="en-US" baseline="0" dirty="0"/>
              <a:t>. Die </a:t>
            </a:r>
            <a:r>
              <a:rPr lang="en-US" baseline="0" dirty="0" err="1"/>
              <a:t>Transparenz</a:t>
            </a:r>
            <a:r>
              <a:rPr lang="en-US" baseline="0" dirty="0"/>
              <a:t> </a:t>
            </a:r>
            <a:r>
              <a:rPr lang="en-US" baseline="0" dirty="0" err="1"/>
              <a:t>ist</a:t>
            </a:r>
            <a:r>
              <a:rPr lang="en-US" baseline="0" dirty="0"/>
              <a:t> </a:t>
            </a:r>
            <a:r>
              <a:rPr lang="en-US" baseline="0" dirty="0" err="1"/>
              <a:t>sehr</a:t>
            </a:r>
            <a:r>
              <a:rPr lang="en-US" baseline="0" dirty="0"/>
              <a:t> </a:t>
            </a:r>
            <a:r>
              <a:rPr lang="en-US" baseline="0" dirty="0" err="1"/>
              <a:t>hoch</a:t>
            </a:r>
            <a:r>
              <a:rPr lang="en-US" baseline="0"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3877698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Ich </a:t>
            </a:r>
            <a:r>
              <a:rPr lang="en-US" dirty="0" err="1"/>
              <a:t>kann</a:t>
            </a:r>
            <a:r>
              <a:rPr lang="en-US" dirty="0"/>
              <a:t> </a:t>
            </a:r>
            <a:r>
              <a:rPr lang="en-US" dirty="0" err="1"/>
              <a:t>arbeiten</a:t>
            </a:r>
            <a:r>
              <a:rPr lang="en-US" dirty="0"/>
              <a:t> wo </a:t>
            </a:r>
            <a:r>
              <a:rPr lang="en-US" dirty="0" err="1"/>
              <a:t>ich</a:t>
            </a:r>
            <a:r>
              <a:rPr lang="en-US" dirty="0"/>
              <a:t> will.</a:t>
            </a:r>
          </a:p>
          <a:p>
            <a:pPr marL="171450" indent="-171450">
              <a:buFont typeface="Arial" panose="020B0604020202020204" pitchFamily="34" charset="0"/>
              <a:buChar char="•"/>
            </a:pPr>
            <a:r>
              <a:rPr lang="en-US" dirty="0" err="1"/>
              <a:t>Alle</a:t>
            </a:r>
            <a:r>
              <a:rPr lang="en-US" dirty="0"/>
              <a:t> </a:t>
            </a:r>
            <a:r>
              <a:rPr lang="en-US" dirty="0" err="1"/>
              <a:t>meine</a:t>
            </a:r>
            <a:r>
              <a:rPr lang="en-US" dirty="0"/>
              <a:t> </a:t>
            </a:r>
            <a:r>
              <a:rPr lang="en-US" dirty="0" err="1"/>
              <a:t>Arbeitskollegen</a:t>
            </a:r>
            <a:r>
              <a:rPr lang="en-US" dirty="0"/>
              <a:t> </a:t>
            </a:r>
            <a:r>
              <a:rPr lang="en-US" dirty="0" err="1"/>
              <a:t>sich</a:t>
            </a:r>
            <a:r>
              <a:rPr lang="en-US" dirty="0"/>
              <a:t> </a:t>
            </a:r>
            <a:r>
              <a:rPr lang="en-US" dirty="0" err="1"/>
              <a:t>auch</a:t>
            </a:r>
            <a:r>
              <a:rPr lang="en-US" dirty="0"/>
              <a:t> Remote</a:t>
            </a:r>
          </a:p>
          <a:p>
            <a:pPr marL="171450" indent="-171450">
              <a:buFont typeface="Arial" panose="020B0604020202020204" pitchFamily="34" charset="0"/>
              <a:buChar char="•"/>
            </a:pPr>
            <a:r>
              <a:rPr lang="en-US" dirty="0" err="1"/>
              <a:t>Sogar</a:t>
            </a:r>
            <a:r>
              <a:rPr lang="en-US" dirty="0"/>
              <a:t> der CEO </a:t>
            </a:r>
            <a:r>
              <a:rPr lang="en-US" dirty="0" err="1"/>
              <a:t>ist</a:t>
            </a:r>
            <a:r>
              <a:rPr lang="en-US" dirty="0"/>
              <a:t> Remote </a:t>
            </a:r>
          </a:p>
          <a:p>
            <a:pPr marL="171450" indent="-171450">
              <a:buFont typeface="Arial" panose="020B0604020202020204" pitchFamily="34" charset="0"/>
              <a:buChar char="•"/>
            </a:pPr>
            <a:r>
              <a:rPr lang="en-US" dirty="0"/>
              <a:t>Ich </a:t>
            </a:r>
            <a:r>
              <a:rPr lang="en-US" dirty="0" err="1"/>
              <a:t>habe</a:t>
            </a:r>
            <a:r>
              <a:rPr lang="en-US" dirty="0"/>
              <a:t> </a:t>
            </a:r>
            <a:r>
              <a:rPr lang="en-US" dirty="0" err="1"/>
              <a:t>keinen</a:t>
            </a:r>
            <a:r>
              <a:rPr lang="en-US" dirty="0"/>
              <a:t> </a:t>
            </a:r>
            <a:r>
              <a:rPr lang="en-US" dirty="0" err="1"/>
              <a:t>Nachteil</a:t>
            </a:r>
            <a:r>
              <a:rPr lang="en-US" dirty="0"/>
              <a:t> </a:t>
            </a:r>
            <a:r>
              <a:rPr lang="en-US" dirty="0" err="1"/>
              <a:t>gegenüber</a:t>
            </a:r>
            <a:r>
              <a:rPr lang="en-US" dirty="0"/>
              <a:t> den </a:t>
            </a:r>
            <a:r>
              <a:rPr lang="en-US" dirty="0" err="1"/>
              <a:t>anderen</a:t>
            </a:r>
            <a:r>
              <a:rPr lang="en-US" dirty="0"/>
              <a:t> den </a:t>
            </a:r>
            <a:r>
              <a:rPr lang="en-US" dirty="0" err="1"/>
              <a:t>wir</a:t>
            </a:r>
            <a:r>
              <a:rPr lang="en-US" dirty="0"/>
              <a:t> </a:t>
            </a:r>
            <a:r>
              <a:rPr lang="en-US" dirty="0" err="1"/>
              <a:t>sind</a:t>
            </a:r>
            <a:r>
              <a:rPr lang="en-US" dirty="0"/>
              <a:t> </a:t>
            </a:r>
            <a:r>
              <a:rPr lang="en-US" dirty="0" err="1"/>
              <a:t>nur</a:t>
            </a:r>
            <a:r>
              <a:rPr lang="en-US" dirty="0"/>
              <a:t> Remote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4575172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Schriftliche</a:t>
            </a:r>
            <a:r>
              <a:rPr lang="en-US" dirty="0"/>
              <a:t> </a:t>
            </a:r>
            <a:r>
              <a:rPr lang="en-US" dirty="0" err="1"/>
              <a:t>Interaktion</a:t>
            </a:r>
            <a:r>
              <a:rPr lang="en-US" dirty="0"/>
              <a:t> </a:t>
            </a:r>
            <a:r>
              <a:rPr lang="en-US" dirty="0" err="1"/>
              <a:t>alleine</a:t>
            </a:r>
            <a:r>
              <a:rPr lang="en-US" dirty="0"/>
              <a:t> </a:t>
            </a:r>
            <a:r>
              <a:rPr lang="en-US" dirty="0" err="1"/>
              <a:t>ist</a:t>
            </a:r>
            <a:r>
              <a:rPr lang="en-US" dirty="0"/>
              <a:t> </a:t>
            </a:r>
            <a:r>
              <a:rPr lang="en-US" dirty="0" err="1"/>
              <a:t>aber</a:t>
            </a:r>
            <a:r>
              <a:rPr lang="en-US" dirty="0"/>
              <a:t> </a:t>
            </a:r>
            <a:r>
              <a:rPr lang="en-US" dirty="0" err="1"/>
              <a:t>nicht</a:t>
            </a:r>
            <a:r>
              <a:rPr lang="en-US" dirty="0"/>
              <a:t> </a:t>
            </a:r>
            <a:r>
              <a:rPr lang="en-US" dirty="0" err="1"/>
              <a:t>genug</a:t>
            </a:r>
            <a:r>
              <a:rPr lang="en-US" dirty="0"/>
              <a:t>. </a:t>
            </a:r>
            <a:r>
              <a:rPr lang="en-US" dirty="0" err="1"/>
              <a:t>Wir</a:t>
            </a:r>
            <a:r>
              <a:rPr lang="en-US" dirty="0"/>
              <a:t> </a:t>
            </a:r>
            <a:r>
              <a:rPr lang="en-US" dirty="0" err="1"/>
              <a:t>treffen</a:t>
            </a:r>
            <a:r>
              <a:rPr lang="en-US" dirty="0"/>
              <a:t> </a:t>
            </a:r>
            <a:r>
              <a:rPr lang="en-US" dirty="0" err="1"/>
              <a:t>uns</a:t>
            </a:r>
            <a:r>
              <a:rPr lang="en-US" dirty="0"/>
              <a:t> </a:t>
            </a:r>
            <a:r>
              <a:rPr lang="en-US" dirty="0" err="1"/>
              <a:t>regelmässig</a:t>
            </a:r>
            <a:r>
              <a:rPr lang="en-US" dirty="0"/>
              <a:t> face2face online. </a:t>
            </a:r>
          </a:p>
          <a:p>
            <a:r>
              <a:rPr lang="en-US" dirty="0" err="1"/>
              <a:t>Somit</a:t>
            </a:r>
            <a:r>
              <a:rPr lang="en-US" dirty="0"/>
              <a:t> </a:t>
            </a:r>
            <a:r>
              <a:rPr lang="en-US" dirty="0" err="1"/>
              <a:t>kenne</a:t>
            </a:r>
            <a:r>
              <a:rPr lang="en-US" dirty="0"/>
              <a:t> </a:t>
            </a:r>
            <a:r>
              <a:rPr lang="en-US" dirty="0" err="1"/>
              <a:t>ich</a:t>
            </a:r>
            <a:r>
              <a:rPr lang="en-US" dirty="0"/>
              <a:t> </a:t>
            </a:r>
            <a:r>
              <a:rPr lang="en-US" dirty="0" err="1"/>
              <a:t>meine</a:t>
            </a:r>
            <a:r>
              <a:rPr lang="en-US" dirty="0"/>
              <a:t> </a:t>
            </a:r>
            <a:r>
              <a:rPr lang="en-US" dirty="0" err="1"/>
              <a:t>Arbeitskollegen</a:t>
            </a:r>
            <a:r>
              <a:rPr lang="en-US" dirty="0"/>
              <a:t> </a:t>
            </a:r>
            <a:r>
              <a:rPr lang="en-US" dirty="0" err="1"/>
              <a:t>nur</a:t>
            </a:r>
            <a:r>
              <a:rPr lang="en-US" dirty="0"/>
              <a:t> </a:t>
            </a:r>
            <a:r>
              <a:rPr lang="en-US" dirty="0" err="1"/>
              <a:t>oberhalb</a:t>
            </a:r>
            <a:r>
              <a:rPr lang="en-US" dirty="0"/>
              <a:t> der </a:t>
            </a:r>
            <a:r>
              <a:rPr lang="en-US" dirty="0" err="1"/>
              <a:t>Gürtellinie</a:t>
            </a:r>
            <a:r>
              <a:rPr lang="en-US" dirty="0"/>
              <a:t> ;)</a:t>
            </a:r>
          </a:p>
          <a:p>
            <a:endParaRPr lang="en-US" dirty="0"/>
          </a:p>
          <a:p>
            <a:r>
              <a:rPr lang="en-US" dirty="0"/>
              <a:t>And we meet “once to twice” a year physically</a:t>
            </a:r>
          </a:p>
          <a:p>
            <a:r>
              <a:rPr lang="en-US" dirty="0"/>
              <a:t>We meet every month online in a town hall and in challenge </a:t>
            </a:r>
            <a:r>
              <a:rPr lang="en-US" dirty="0" err="1"/>
              <a:t>udi</a:t>
            </a:r>
            <a:endParaRPr lang="en-US" dirty="0"/>
          </a:p>
          <a:p>
            <a:r>
              <a:rPr lang="en-US" dirty="0"/>
              <a:t>We meet every day within Taskforces over multiple time zones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1250169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28071499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34020275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18754797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Strategien definieren die Fokussäulen</a:t>
            </a:r>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37878514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u="none" strike="noStrike" kern="1200" dirty="0">
                <a:solidFill>
                  <a:schemeClr val="tx1"/>
                </a:solidFill>
                <a:effectLst/>
                <a:latin typeface="+mn-lt"/>
                <a:ea typeface="+mn-ea"/>
                <a:cs typeface="+mn-cs"/>
                <a:hlinkClick r:id="rId3"/>
              </a:rPr>
              <a:t>Collaboration</a:t>
            </a:r>
            <a:endParaRPr lang="en-US" sz="10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Decision Making</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Cross-Strategy Collaboration (based on expertise in various disciplines. Legal and financial oversight and compliance are here.)</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Meetings </a:t>
            </a:r>
            <a:r>
              <a:rPr lang="en-US" sz="1000" b="0" i="1" kern="1200" dirty="0">
                <a:solidFill>
                  <a:schemeClr val="tx1"/>
                </a:solidFill>
                <a:effectLst/>
                <a:latin typeface="+mn-lt"/>
                <a:ea typeface="+mn-ea"/>
                <a:cs typeface="+mn-cs"/>
              </a:rPr>
              <a:t>previously part of "Internal Communications"</a:t>
            </a:r>
            <a:r>
              <a:rPr lang="en-US" sz="1000" b="0" i="0" kern="1200" dirty="0">
                <a:solidFill>
                  <a:schemeClr val="tx1"/>
                </a:solidFill>
                <a:effectLst/>
                <a:latin typeface="+mn-lt"/>
                <a:ea typeface="+mn-ea"/>
                <a:cs typeface="+mn-cs"/>
              </a:rPr>
              <a:t> (including "Ask Udi" and Town Halls)</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Online Chat</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Distributed reference material management</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Distributed work item tracking</a:t>
            </a:r>
          </a:p>
          <a:p>
            <a:endParaRPr lang="en-US" sz="1000" b="0" i="0" u="none" strike="noStrike" kern="1200" dirty="0">
              <a:solidFill>
                <a:schemeClr val="tx1"/>
              </a:solidFill>
              <a:effectLst/>
              <a:latin typeface="+mn-lt"/>
              <a:ea typeface="+mn-ea"/>
              <a:cs typeface="+mn-cs"/>
              <a:hlinkClick r:id="rId4"/>
            </a:endParaRPr>
          </a:p>
          <a:p>
            <a:r>
              <a:rPr lang="en-US" sz="1000" b="0" i="0" u="none" strike="noStrike" kern="1200" dirty="0">
                <a:solidFill>
                  <a:schemeClr val="tx1"/>
                </a:solidFill>
                <a:effectLst/>
                <a:latin typeface="+mn-lt"/>
                <a:ea typeface="+mn-ea"/>
                <a:cs typeface="+mn-cs"/>
                <a:hlinkClick r:id="rId4"/>
              </a:rPr>
              <a:t>Developer Education</a:t>
            </a:r>
            <a:endParaRPr lang="en-US" sz="10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Story Production</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Events</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Training (including ADSD and Enterprise Dev with NSB, and online training in the future)</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Online campaigns</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Accounts Payable/Receivable (for this area of strategy)</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Ecosystem and Community (Partner &amp; Champs)</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Marketing website</a:t>
            </a:r>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33262637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u="none" strike="noStrike" kern="1200" dirty="0">
                <a:solidFill>
                  <a:schemeClr val="tx1"/>
                </a:solidFill>
                <a:effectLst/>
                <a:latin typeface="+mn-lt"/>
                <a:ea typeface="+mn-ea"/>
                <a:cs typeface="+mn-cs"/>
                <a:hlinkClick r:id="rId3"/>
              </a:rPr>
              <a:t>Customer Success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Inbound Sales (as we don't do outbound)</a:t>
            </a:r>
          </a:p>
          <a:p>
            <a:r>
              <a:rPr lang="en-US" sz="1000" b="0" i="0" kern="1200" dirty="0">
                <a:solidFill>
                  <a:schemeClr val="tx1"/>
                </a:solidFill>
                <a:effectLst/>
                <a:latin typeface="+mn-lt"/>
                <a:ea typeface="+mn-ea"/>
                <a:cs typeface="+mn-cs"/>
              </a:rPr>
              <a:t>RFI/RFP</a:t>
            </a:r>
          </a:p>
          <a:p>
            <a:r>
              <a:rPr lang="en-US" sz="1000" b="0" i="0" kern="1200" dirty="0">
                <a:solidFill>
                  <a:schemeClr val="tx1"/>
                </a:solidFill>
                <a:effectLst/>
                <a:latin typeface="+mn-lt"/>
                <a:ea typeface="+mn-ea"/>
                <a:cs typeface="+mn-cs"/>
              </a:rPr>
              <a:t>Customer Onboarding</a:t>
            </a:r>
          </a:p>
          <a:p>
            <a:r>
              <a:rPr lang="en-US" sz="1000" b="0" i="0" kern="1200" dirty="0">
                <a:solidFill>
                  <a:schemeClr val="tx1"/>
                </a:solidFill>
                <a:effectLst/>
                <a:latin typeface="+mn-lt"/>
                <a:ea typeface="+mn-ea"/>
                <a:cs typeface="+mn-cs"/>
              </a:rPr>
              <a:t>Accounts Receivable (for this area of strategy)</a:t>
            </a:r>
          </a:p>
          <a:p>
            <a:r>
              <a:rPr lang="en-US" sz="1000" b="0" i="0" kern="1200" dirty="0">
                <a:solidFill>
                  <a:schemeClr val="tx1"/>
                </a:solidFill>
                <a:effectLst/>
                <a:latin typeface="+mn-lt"/>
                <a:ea typeface="+mn-ea"/>
                <a:cs typeface="+mn-cs"/>
              </a:rPr>
              <a:t>Support </a:t>
            </a:r>
            <a:r>
              <a:rPr lang="en-US" sz="1000" b="0" i="1" kern="1200" dirty="0">
                <a:solidFill>
                  <a:schemeClr val="tx1"/>
                </a:solidFill>
                <a:effectLst/>
                <a:latin typeface="+mn-lt"/>
                <a:ea typeface="+mn-ea"/>
                <a:cs typeface="+mn-cs"/>
              </a:rPr>
              <a:t>previously part of "Developer success"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Technical Account Management </a:t>
            </a:r>
            <a:r>
              <a:rPr lang="en-US" sz="1000" b="0" i="1" kern="1200" dirty="0">
                <a:solidFill>
                  <a:schemeClr val="tx1"/>
                </a:solidFill>
                <a:effectLst/>
                <a:latin typeface="+mn-lt"/>
                <a:ea typeface="+mn-ea"/>
                <a:cs typeface="+mn-cs"/>
              </a:rPr>
              <a:t>previously spread over "Account Management" and "Developer success"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Professional Services Offerings</a:t>
            </a:r>
          </a:p>
          <a:p>
            <a:r>
              <a:rPr lang="en-US" sz="1000" b="0" i="0" kern="1200" dirty="0">
                <a:solidFill>
                  <a:schemeClr val="tx1"/>
                </a:solidFill>
                <a:effectLst/>
                <a:latin typeface="+mn-lt"/>
                <a:ea typeface="+mn-ea"/>
                <a:cs typeface="+mn-cs"/>
              </a:rPr>
              <a:t>Startup licenses</a:t>
            </a:r>
          </a:p>
          <a:p>
            <a:r>
              <a:rPr lang="en-US" sz="1000" b="0" i="0" kern="1200" dirty="0">
                <a:solidFill>
                  <a:schemeClr val="tx1"/>
                </a:solidFill>
                <a:effectLst/>
                <a:latin typeface="+mn-lt"/>
                <a:ea typeface="+mn-ea"/>
                <a:cs typeface="+mn-cs"/>
              </a:rPr>
              <a:t>Renewals</a:t>
            </a:r>
          </a:p>
          <a:p>
            <a:endParaRPr lang="en-US" sz="1000" b="0" i="0" kern="1200" dirty="0">
              <a:solidFill>
                <a:schemeClr val="tx1"/>
              </a:solidFill>
              <a:effectLst/>
              <a:latin typeface="+mn-lt"/>
              <a:ea typeface="+mn-ea"/>
              <a:cs typeface="+mn-cs"/>
            </a:endParaRPr>
          </a:p>
          <a:p>
            <a:r>
              <a:rPr lang="en-US" sz="1000" b="0" i="0" u="none" strike="noStrike" kern="1200" dirty="0">
                <a:solidFill>
                  <a:schemeClr val="tx1"/>
                </a:solidFill>
                <a:effectLst/>
                <a:latin typeface="+mn-lt"/>
                <a:ea typeface="+mn-ea"/>
                <a:cs typeface="+mn-cs"/>
                <a:hlinkClick r:id="rId4"/>
              </a:rPr>
              <a:t>Platform Development</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Bug triage/fixing </a:t>
            </a:r>
            <a:r>
              <a:rPr lang="en-US" sz="1000" b="0" i="1" kern="1200" dirty="0">
                <a:solidFill>
                  <a:schemeClr val="tx1"/>
                </a:solidFill>
                <a:effectLst/>
                <a:latin typeface="+mn-lt"/>
                <a:ea typeface="+mn-ea"/>
                <a:cs typeface="+mn-cs"/>
              </a:rPr>
              <a:t>previously part of "Feature Development"</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Features </a:t>
            </a:r>
            <a:r>
              <a:rPr lang="en-US" sz="1000" b="0" i="1" kern="1200" dirty="0">
                <a:solidFill>
                  <a:schemeClr val="tx1"/>
                </a:solidFill>
                <a:effectLst/>
                <a:latin typeface="+mn-lt"/>
                <a:ea typeface="+mn-ea"/>
                <a:cs typeface="+mn-cs"/>
              </a:rPr>
              <a:t>previously part of "Feature Development"</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Documentation</a:t>
            </a:r>
          </a:p>
          <a:p>
            <a:r>
              <a:rPr lang="en-US" sz="1000" b="0" i="0" kern="1200" dirty="0">
                <a:solidFill>
                  <a:schemeClr val="tx1"/>
                </a:solidFill>
                <a:effectLst/>
                <a:latin typeface="+mn-lt"/>
                <a:ea typeface="+mn-ea"/>
                <a:cs typeface="+mn-cs"/>
              </a:rPr>
              <a:t>Vision</a:t>
            </a:r>
          </a:p>
          <a:p>
            <a:r>
              <a:rPr lang="en-US" sz="1000" b="0" i="0" kern="1200" dirty="0">
                <a:solidFill>
                  <a:schemeClr val="tx1"/>
                </a:solidFill>
                <a:effectLst/>
                <a:latin typeface="+mn-lt"/>
                <a:ea typeface="+mn-ea"/>
                <a:cs typeface="+mn-cs"/>
              </a:rPr>
              <a:t>Customer Success Collaboration (for impact assessment and customer communication)</a:t>
            </a:r>
          </a:p>
          <a:p>
            <a:r>
              <a:rPr lang="en-US" sz="1000" b="0" i="0" kern="1200" dirty="0">
                <a:solidFill>
                  <a:schemeClr val="tx1"/>
                </a:solidFill>
                <a:effectLst/>
                <a:latin typeface="+mn-lt"/>
                <a:ea typeface="+mn-ea"/>
                <a:cs typeface="+mn-cs"/>
              </a:rPr>
              <a:t>Developer Education Collaboration (for stories)</a:t>
            </a:r>
          </a:p>
          <a:p>
            <a:r>
              <a:rPr lang="en-US" sz="1000" b="0" i="0" kern="1200" dirty="0">
                <a:solidFill>
                  <a:schemeClr val="tx1"/>
                </a:solidFill>
                <a:effectLst/>
                <a:latin typeface="+mn-lt"/>
                <a:ea typeface="+mn-ea"/>
                <a:cs typeface="+mn-cs"/>
              </a:rPr>
              <a:t>Accounts Payable (for this area of strategy)</a:t>
            </a:r>
          </a:p>
          <a:p>
            <a:r>
              <a:rPr lang="en-US" sz="1000" b="0" i="1" kern="1200" dirty="0">
                <a:solidFill>
                  <a:schemeClr val="tx1"/>
                </a:solidFill>
                <a:effectLst/>
                <a:latin typeface="+mn-lt"/>
                <a:ea typeface="+mn-ea"/>
                <a:cs typeface="+mn-cs"/>
              </a:rPr>
              <a:t>(Links to high level metrics to be added.)</a:t>
            </a:r>
            <a:endParaRPr lang="en-US" sz="1000" b="0" i="0" kern="1200" dirty="0">
              <a:solidFill>
                <a:schemeClr val="tx1"/>
              </a:solidFill>
              <a:effectLst/>
              <a:latin typeface="+mn-lt"/>
              <a:ea typeface="+mn-ea"/>
              <a:cs typeface="+mn-cs"/>
            </a:endParaRPr>
          </a:p>
          <a:p>
            <a:r>
              <a:rPr lang="en-US" sz="1000" b="0" i="0" u="none" strike="noStrike" kern="1200" dirty="0">
                <a:solidFill>
                  <a:schemeClr val="tx1"/>
                </a:solidFill>
                <a:effectLst/>
                <a:latin typeface="+mn-lt"/>
                <a:ea typeface="+mn-ea"/>
                <a:cs typeface="+mn-cs"/>
                <a:hlinkClick r:id="rId5"/>
              </a:rPr>
              <a:t>Staff Success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Sourcing</a:t>
            </a:r>
          </a:p>
          <a:p>
            <a:r>
              <a:rPr lang="en-US" sz="1000" b="0" i="0" kern="1200" dirty="0">
                <a:solidFill>
                  <a:schemeClr val="tx1"/>
                </a:solidFill>
                <a:effectLst/>
                <a:latin typeface="+mn-lt"/>
                <a:ea typeface="+mn-ea"/>
                <a:cs typeface="+mn-cs"/>
              </a:rPr>
              <a:t>Interviewing</a:t>
            </a:r>
          </a:p>
          <a:p>
            <a:r>
              <a:rPr lang="en-US" sz="1000" b="0" i="0" kern="1200" dirty="0">
                <a:solidFill>
                  <a:schemeClr val="tx1"/>
                </a:solidFill>
                <a:effectLst/>
                <a:latin typeface="+mn-lt"/>
                <a:ea typeface="+mn-ea"/>
                <a:cs typeface="+mn-cs"/>
              </a:rPr>
              <a:t>Onboarding</a:t>
            </a:r>
          </a:p>
          <a:p>
            <a:r>
              <a:rPr lang="en-US" sz="1000" b="0" i="0" kern="1200" dirty="0">
                <a:solidFill>
                  <a:schemeClr val="tx1"/>
                </a:solidFill>
                <a:effectLst/>
                <a:latin typeface="+mn-lt"/>
                <a:ea typeface="+mn-ea"/>
                <a:cs typeface="+mn-cs"/>
              </a:rPr>
              <a:t>Company Conferences </a:t>
            </a:r>
            <a:r>
              <a:rPr lang="en-US" sz="1000" b="0" i="1" kern="1200" dirty="0">
                <a:solidFill>
                  <a:schemeClr val="tx1"/>
                </a:solidFill>
                <a:effectLst/>
                <a:latin typeface="+mn-lt"/>
                <a:ea typeface="+mn-ea"/>
                <a:cs typeface="+mn-cs"/>
              </a:rPr>
              <a:t>previously "Company Meeting" as its own process and duplicated as part of "Internal Communications"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Compensation </a:t>
            </a:r>
            <a:r>
              <a:rPr lang="en-US" sz="1000" b="0" i="1" kern="1200" dirty="0">
                <a:solidFill>
                  <a:schemeClr val="tx1"/>
                </a:solidFill>
                <a:effectLst/>
                <a:latin typeface="+mn-lt"/>
                <a:ea typeface="+mn-ea"/>
                <a:cs typeface="+mn-cs"/>
              </a:rPr>
              <a:t>previously part of "Staff Rewards and Policies"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Benefits and Policies </a:t>
            </a:r>
            <a:r>
              <a:rPr lang="en-US" sz="1000" b="0" i="1" kern="1200" dirty="0">
                <a:solidFill>
                  <a:schemeClr val="tx1"/>
                </a:solidFill>
                <a:effectLst/>
                <a:latin typeface="+mn-lt"/>
                <a:ea typeface="+mn-ea"/>
                <a:cs typeface="+mn-cs"/>
              </a:rPr>
              <a:t>previously part of "Staff Rewards and Policies"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Career Development </a:t>
            </a:r>
            <a:r>
              <a:rPr lang="en-US" sz="1000" b="0" i="1" kern="1200" dirty="0">
                <a:solidFill>
                  <a:schemeClr val="tx1"/>
                </a:solidFill>
                <a:effectLst/>
                <a:latin typeface="+mn-lt"/>
                <a:ea typeface="+mn-ea"/>
                <a:cs typeface="+mn-cs"/>
              </a:rPr>
              <a:t>previously "Coaching and Development"</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Payroll</a:t>
            </a:r>
          </a:p>
          <a:p>
            <a:r>
              <a:rPr lang="en-US" sz="1000" b="0" i="0" kern="1200" dirty="0">
                <a:solidFill>
                  <a:schemeClr val="tx1"/>
                </a:solidFill>
                <a:effectLst/>
                <a:latin typeface="+mn-lt"/>
                <a:ea typeface="+mn-ea"/>
                <a:cs typeface="+mn-cs"/>
              </a:rPr>
              <a:t>Accounts Payable (for this area of strategy)</a:t>
            </a:r>
          </a:p>
          <a:p>
            <a:endParaRPr lang="en-US" sz="1000" b="0" baseline="0" dirty="0">
              <a:latin typeface="+mn-lt"/>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3025043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Machen </a:t>
            </a:r>
            <a:r>
              <a:rPr lang="en-US" dirty="0" err="1"/>
              <a:t>wir</a:t>
            </a:r>
            <a:r>
              <a:rPr lang="en-US" dirty="0"/>
              <a:t> den </a:t>
            </a:r>
            <a:r>
              <a:rPr lang="en-US" dirty="0" err="1"/>
              <a:t>überhaupt</a:t>
            </a:r>
            <a:r>
              <a:rPr lang="en-US" dirty="0"/>
              <a:t> was </a:t>
            </a:r>
            <a:r>
              <a:rPr lang="en-US" dirty="0" err="1"/>
              <a:t>oder</a:t>
            </a:r>
            <a:r>
              <a:rPr lang="en-US" dirty="0"/>
              <a:t> </a:t>
            </a:r>
            <a:r>
              <a:rPr lang="en-US" dirty="0" err="1"/>
              <a:t>sind</a:t>
            </a:r>
            <a:r>
              <a:rPr lang="en-US" dirty="0"/>
              <a:t> </a:t>
            </a:r>
            <a:r>
              <a:rPr lang="en-US" dirty="0" err="1"/>
              <a:t>wir</a:t>
            </a:r>
            <a:r>
              <a:rPr lang="en-US" dirty="0"/>
              <a:t> </a:t>
            </a:r>
            <a:r>
              <a:rPr lang="en-US" dirty="0" err="1"/>
              <a:t>nur</a:t>
            </a:r>
            <a:r>
              <a:rPr lang="en-US" dirty="0"/>
              <a:t> </a:t>
            </a:r>
            <a:r>
              <a:rPr lang="en-US" dirty="0" err="1"/>
              <a:t>mit</a:t>
            </a:r>
            <a:r>
              <a:rPr lang="en-US" dirty="0"/>
              <a:t> </a:t>
            </a:r>
            <a:r>
              <a:rPr lang="en-US" dirty="0" err="1"/>
              <a:t>uns</a:t>
            </a:r>
            <a:r>
              <a:rPr lang="en-US" dirty="0"/>
              <a:t> </a:t>
            </a:r>
            <a:r>
              <a:rPr lang="en-US" dirty="0" err="1"/>
              <a:t>selbst</a:t>
            </a:r>
            <a:r>
              <a:rPr lang="en-US" dirty="0"/>
              <a:t> </a:t>
            </a:r>
            <a:r>
              <a:rPr lang="en-US" dirty="0" err="1"/>
              <a:t>beschäftigt</a:t>
            </a:r>
            <a:r>
              <a:rPr lang="en-US"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1708491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Initiative</a:t>
            </a:r>
          </a:p>
          <a:p>
            <a:endParaRPr lang="en-US" dirty="0"/>
          </a:p>
          <a:p>
            <a:pPr marL="171450" indent="-171450">
              <a:buFont typeface="Arial" panose="020B0604020202020204" pitchFamily="34" charset="0"/>
              <a:buChar char="•"/>
            </a:pPr>
            <a:r>
              <a:rPr lang="en-US" dirty="0" err="1"/>
              <a:t>Umfassender</a:t>
            </a:r>
            <a:r>
              <a:rPr lang="en-US" dirty="0"/>
              <a:t> Task </a:t>
            </a:r>
            <a:r>
              <a:rPr lang="en-US" dirty="0" err="1"/>
              <a:t>für</a:t>
            </a:r>
            <a:r>
              <a:rPr lang="en-US" dirty="0"/>
              <a:t> </a:t>
            </a:r>
            <a:r>
              <a:rPr lang="en-US" dirty="0" err="1"/>
              <a:t>grosse</a:t>
            </a:r>
            <a:r>
              <a:rPr lang="en-US" dirty="0"/>
              <a:t> </a:t>
            </a:r>
            <a:r>
              <a:rPr lang="en-US" dirty="0" err="1"/>
              <a:t>Arbeiten</a:t>
            </a:r>
            <a:r>
              <a:rPr lang="en-US" dirty="0"/>
              <a:t> die </a:t>
            </a:r>
            <a:r>
              <a:rPr lang="en-US" dirty="0" err="1"/>
              <a:t>kein</a:t>
            </a:r>
            <a:r>
              <a:rPr lang="en-US" dirty="0"/>
              <a:t> </a:t>
            </a:r>
            <a:r>
              <a:rPr lang="en-US" dirty="0" err="1"/>
              <a:t>Identifiziertes</a:t>
            </a:r>
            <a:r>
              <a:rPr lang="en-US" dirty="0"/>
              <a:t> Ende </a:t>
            </a:r>
            <a:r>
              <a:rPr lang="en-US" dirty="0" err="1"/>
              <a:t>haben</a:t>
            </a:r>
            <a:endParaRPr lang="en-US" dirty="0"/>
          </a:p>
          <a:p>
            <a:pPr marL="171450" indent="-171450">
              <a:buFont typeface="Arial" panose="020B0604020202020204" pitchFamily="34" charset="0"/>
              <a:buChar char="•"/>
            </a:pPr>
            <a:r>
              <a:rPr lang="en-US" dirty="0"/>
              <a:t>Issues warden </a:t>
            </a:r>
            <a:r>
              <a:rPr lang="en-US" dirty="0" err="1"/>
              <a:t>während</a:t>
            </a:r>
            <a:r>
              <a:rPr lang="en-US" dirty="0"/>
              <a:t> der </a:t>
            </a:r>
            <a:r>
              <a:rPr lang="en-US" dirty="0" err="1"/>
              <a:t>Aktivzeit</a:t>
            </a:r>
            <a:r>
              <a:rPr lang="en-US" dirty="0"/>
              <a:t> der initiative </a:t>
            </a:r>
            <a:r>
              <a:rPr lang="en-US" dirty="0" err="1"/>
              <a:t>eröffnet</a:t>
            </a:r>
            <a:r>
              <a:rPr lang="en-US" dirty="0"/>
              <a:t> und </a:t>
            </a:r>
            <a:r>
              <a:rPr lang="en-US" dirty="0" err="1"/>
              <a:t>erledigt</a:t>
            </a:r>
            <a:endParaRPr lang="en-US" dirty="0"/>
          </a:p>
          <a:p>
            <a:pPr marL="171450" indent="-171450">
              <a:buFont typeface="Arial" panose="020B0604020202020204" pitchFamily="34" charset="0"/>
              <a:buChar char="•"/>
            </a:pPr>
            <a:r>
              <a:rPr lang="en-US" dirty="0" err="1"/>
              <a:t>Kann</a:t>
            </a:r>
            <a:r>
              <a:rPr lang="en-US" dirty="0"/>
              <a:t> </a:t>
            </a:r>
            <a:r>
              <a:rPr lang="en-US" dirty="0" err="1"/>
              <a:t>deaktiviert</a:t>
            </a:r>
            <a:r>
              <a:rPr lang="en-US" dirty="0"/>
              <a:t> und </a:t>
            </a:r>
            <a:r>
              <a:rPr lang="en-US" dirty="0" err="1"/>
              <a:t>reaktiviert</a:t>
            </a:r>
            <a:r>
              <a:rPr lang="en-US" dirty="0"/>
              <a:t> </a:t>
            </a:r>
            <a:r>
              <a:rPr lang="en-US" dirty="0" err="1"/>
              <a:t>werden</a:t>
            </a:r>
            <a:endParaRPr lang="en-US" dirty="0"/>
          </a:p>
          <a:p>
            <a:pPr marL="171450" indent="-171450">
              <a:buFont typeface="Arial" panose="020B0604020202020204" pitchFamily="34" charset="0"/>
              <a:buChar char="•"/>
            </a:pPr>
            <a:r>
              <a:rPr lang="en-US" dirty="0" err="1"/>
              <a:t>Startet</a:t>
            </a:r>
            <a:r>
              <a:rPr lang="en-US" dirty="0"/>
              <a:t> </a:t>
            </a:r>
            <a:r>
              <a:rPr lang="en-US" dirty="0" err="1"/>
              <a:t>mit</a:t>
            </a:r>
            <a:r>
              <a:rPr lang="en-US" dirty="0"/>
              <a:t> </a:t>
            </a:r>
            <a:r>
              <a:rPr lang="en-US" dirty="0" err="1"/>
              <a:t>einem</a:t>
            </a:r>
            <a:r>
              <a:rPr lang="en-US" dirty="0"/>
              <a:t> Issue der </a:t>
            </a:r>
            <a:r>
              <a:rPr lang="en-US" dirty="0" err="1"/>
              <a:t>verifiziert</a:t>
            </a:r>
            <a:r>
              <a:rPr lang="en-US" dirty="0"/>
              <a:t> </a:t>
            </a:r>
            <a:r>
              <a:rPr lang="en-US" dirty="0" err="1"/>
              <a:t>ob</a:t>
            </a:r>
            <a:r>
              <a:rPr lang="en-US" dirty="0"/>
              <a:t> die Initiative </a:t>
            </a:r>
            <a:r>
              <a:rPr lang="en-US" dirty="0" err="1"/>
              <a:t>überhaupt</a:t>
            </a:r>
            <a:r>
              <a:rPr lang="en-US" dirty="0"/>
              <a:t> </a:t>
            </a:r>
            <a:r>
              <a:rPr lang="en-US" dirty="0" err="1"/>
              <a:t>Daseinsberechtigung</a:t>
            </a:r>
            <a:r>
              <a:rPr lang="en-US" dirty="0"/>
              <a:t> hat.</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DevOps and Monitoring Initiative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Project </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Umfassender</a:t>
            </a:r>
            <a:r>
              <a:rPr lang="en-US" sz="1200" b="0" i="0" kern="1200" dirty="0">
                <a:solidFill>
                  <a:schemeClr val="tx1"/>
                </a:solidFill>
                <a:effectLst/>
                <a:latin typeface="+mn-lt"/>
                <a:ea typeface="+mn-ea"/>
                <a:cs typeface="+mn-cs"/>
              </a:rPr>
              <a:t> Task </a:t>
            </a:r>
            <a:r>
              <a:rPr lang="en-US" sz="1200" b="0" i="0" kern="1200" dirty="0" err="1">
                <a:solidFill>
                  <a:schemeClr val="tx1"/>
                </a:solidFill>
                <a:effectLst/>
                <a:latin typeface="+mn-lt"/>
                <a:ea typeface="+mn-ea"/>
                <a:cs typeface="+mn-cs"/>
              </a:rPr>
              <a:t>für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grössere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Arbeiten</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einer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spezifischen</a:t>
            </a:r>
            <a:r>
              <a:rPr lang="en-US" sz="1200" b="0" i="0" kern="1200" dirty="0">
                <a:solidFill>
                  <a:schemeClr val="tx1"/>
                </a:solidFill>
                <a:effectLst/>
                <a:latin typeface="+mn-lt"/>
                <a:ea typeface="+mn-ea"/>
                <a:cs typeface="+mn-cs"/>
              </a:rPr>
              <a:t> Definition of Done </a:t>
            </a:r>
            <a:r>
              <a:rPr lang="en-US" sz="1200" b="0" i="0" kern="1200" dirty="0" err="1">
                <a:solidFill>
                  <a:schemeClr val="tx1"/>
                </a:solidFill>
                <a:effectLst/>
                <a:latin typeface="+mn-lt"/>
                <a:ea typeface="+mn-ea"/>
                <a:cs typeface="+mn-cs"/>
              </a:rPr>
              <a:t>unterliegen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Issues </a:t>
            </a:r>
            <a:r>
              <a:rPr lang="en-US" sz="1200" b="0" i="0" kern="1200" dirty="0" err="1">
                <a:solidFill>
                  <a:schemeClr val="tx1"/>
                </a:solidFill>
                <a:effectLst/>
                <a:latin typeface="+mn-lt"/>
                <a:ea typeface="+mn-ea"/>
                <a:cs typeface="+mn-cs"/>
              </a:rPr>
              <a:t>werden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bei</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Gründung</a:t>
            </a:r>
            <a:r>
              <a:rPr lang="en-US" sz="1200" b="0" i="0" kern="1200" dirty="0">
                <a:solidFill>
                  <a:schemeClr val="tx1"/>
                </a:solidFill>
                <a:effectLst/>
                <a:latin typeface="+mn-lt"/>
                <a:ea typeface="+mn-ea"/>
                <a:cs typeface="+mn-cs"/>
              </a:rPr>
              <a:t> des </a:t>
            </a:r>
            <a:r>
              <a:rPr lang="en-US" sz="1200" b="0" i="0" kern="1200" dirty="0" err="1">
                <a:solidFill>
                  <a:schemeClr val="tx1"/>
                </a:solidFill>
                <a:effectLst/>
                <a:latin typeface="+mn-lt"/>
                <a:ea typeface="+mn-ea"/>
                <a:cs typeface="+mn-cs"/>
              </a:rPr>
              <a:t>Projektes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identifiziert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Der Wert </a:t>
            </a:r>
            <a:r>
              <a:rPr lang="en-US" sz="1200" b="0" i="0" kern="1200" dirty="0" err="1">
                <a:solidFill>
                  <a:schemeClr val="tx1"/>
                </a:solidFill>
                <a:effectLst/>
                <a:latin typeface="+mn-lt"/>
                <a:ea typeface="+mn-ea"/>
                <a:cs typeface="+mn-cs"/>
              </a:rPr>
              <a:t>eines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Projektes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nur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ausgeliefert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wenn</a:t>
            </a:r>
            <a:r>
              <a:rPr lang="en-US" sz="1200" b="0" i="0" kern="1200" dirty="0">
                <a:solidFill>
                  <a:schemeClr val="tx1"/>
                </a:solidFill>
                <a:effectLst/>
                <a:latin typeface="+mn-lt"/>
                <a:ea typeface="+mn-ea"/>
                <a:cs typeface="+mn-cs"/>
              </a:rPr>
              <a:t> das </a:t>
            </a:r>
            <a:r>
              <a:rPr lang="en-US" sz="1200" b="0" i="0" kern="1200" dirty="0" err="1">
                <a:solidFill>
                  <a:schemeClr val="tx1"/>
                </a:solidFill>
                <a:effectLst/>
                <a:latin typeface="+mn-lt"/>
                <a:ea typeface="+mn-ea"/>
                <a:cs typeface="+mn-cs"/>
              </a:rPr>
              <a:t>Projekt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Ende </a:t>
            </a:r>
            <a:r>
              <a:rPr lang="en-US" sz="1200" b="0" i="0" kern="1200" dirty="0" err="1">
                <a:solidFill>
                  <a:schemeClr val="tx1"/>
                </a:solidFill>
                <a:effectLst/>
                <a:latin typeface="+mn-lt"/>
                <a:ea typeface="+mn-ea"/>
                <a:cs typeface="+mn-cs"/>
              </a:rPr>
              <a:t>ist</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z.B</a:t>
            </a:r>
            <a:r>
              <a:rPr lang="en-US" sz="1200" b="0" i="0" kern="1200" dirty="0">
                <a:solidFill>
                  <a:schemeClr val="tx1"/>
                </a:solidFill>
                <a:effectLst/>
                <a:latin typeface="+mn-lt"/>
                <a:ea typeface="+mn-ea"/>
                <a:cs typeface="+mn-cs"/>
              </a:rPr>
              <a:t>. .NET Standard</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32867900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Ich </a:t>
            </a:r>
            <a:r>
              <a:rPr lang="en-US" dirty="0" err="1"/>
              <a:t>wurde</a:t>
            </a:r>
            <a:r>
              <a:rPr lang="en-US" dirty="0"/>
              <a:t> </a:t>
            </a:r>
            <a:r>
              <a:rPr lang="en-US" dirty="0" err="1"/>
              <a:t>nicht</a:t>
            </a:r>
            <a:r>
              <a:rPr lang="en-US" dirty="0"/>
              <a:t> </a:t>
            </a:r>
            <a:r>
              <a:rPr lang="en-US" dirty="0" err="1"/>
              <a:t>für</a:t>
            </a:r>
            <a:r>
              <a:rPr lang="en-US" dirty="0"/>
              <a:t> </a:t>
            </a:r>
            <a:r>
              <a:rPr lang="en-US" dirty="0" err="1"/>
              <a:t>eine</a:t>
            </a:r>
            <a:r>
              <a:rPr lang="en-US" dirty="0"/>
              <a:t> </a:t>
            </a:r>
            <a:r>
              <a:rPr lang="en-US" dirty="0" err="1"/>
              <a:t>spezielle</a:t>
            </a:r>
            <a:r>
              <a:rPr lang="en-US" dirty="0"/>
              <a:t> Position </a:t>
            </a:r>
            <a:r>
              <a:rPr lang="en-US" dirty="0" err="1"/>
              <a:t>angestellt</a:t>
            </a:r>
            <a:endParaRPr lang="en-US" dirty="0"/>
          </a:p>
          <a:p>
            <a:r>
              <a:rPr lang="en-US" dirty="0"/>
              <a:t>Ich </a:t>
            </a:r>
            <a:r>
              <a:rPr lang="en-US" dirty="0" err="1"/>
              <a:t>wurde</a:t>
            </a:r>
            <a:r>
              <a:rPr lang="en-US" dirty="0"/>
              <a:t> </a:t>
            </a:r>
            <a:r>
              <a:rPr lang="en-US" dirty="0" err="1"/>
              <a:t>angestellt</a:t>
            </a:r>
            <a:r>
              <a:rPr lang="en-US" dirty="0"/>
              <a:t> </a:t>
            </a:r>
            <a:r>
              <a:rPr lang="en-US" dirty="0" err="1"/>
              <a:t>wegen</a:t>
            </a:r>
            <a:r>
              <a:rPr lang="en-US" dirty="0"/>
              <a:t> </a:t>
            </a:r>
            <a:r>
              <a:rPr lang="en-US" dirty="0" err="1"/>
              <a:t>meiner</a:t>
            </a:r>
            <a:r>
              <a:rPr lang="en-US" dirty="0"/>
              <a:t> </a:t>
            </a:r>
            <a:r>
              <a:rPr lang="en-US" dirty="0" err="1"/>
              <a:t>Fähigkeiten</a:t>
            </a:r>
            <a:r>
              <a:rPr lang="en-US" dirty="0"/>
              <a:t> </a:t>
            </a:r>
            <a:r>
              <a:rPr lang="en-US" dirty="0" err="1"/>
              <a:t>aber</a:t>
            </a:r>
            <a:r>
              <a:rPr lang="en-US" dirty="0"/>
              <a:t> </a:t>
            </a:r>
            <a:r>
              <a:rPr lang="en-US" dirty="0" err="1"/>
              <a:t>umso</a:t>
            </a:r>
            <a:r>
              <a:rPr lang="en-US" dirty="0"/>
              <a:t> </a:t>
            </a:r>
            <a:r>
              <a:rPr lang="en-US" dirty="0" err="1"/>
              <a:t>wichtiger</a:t>
            </a:r>
            <a:r>
              <a:rPr lang="en-US" dirty="0"/>
              <a:t> </a:t>
            </a:r>
            <a:r>
              <a:rPr lang="en-US" dirty="0" err="1"/>
              <a:t>meiner</a:t>
            </a:r>
            <a:r>
              <a:rPr lang="en-US" dirty="0"/>
              <a:t> </a:t>
            </a:r>
            <a:r>
              <a:rPr lang="en-US" dirty="0" err="1"/>
              <a:t>Möglichkeiten</a:t>
            </a:r>
            <a:r>
              <a:rPr lang="en-US" dirty="0"/>
              <a:t> auf </a:t>
            </a:r>
            <a:r>
              <a:rPr lang="en-US" dirty="0" err="1"/>
              <a:t>persönliches</a:t>
            </a:r>
            <a:r>
              <a:rPr lang="en-US" dirty="0"/>
              <a:t> </a:t>
            </a:r>
            <a:r>
              <a:rPr lang="en-US" dirty="0" err="1"/>
              <a:t>Wachstum</a:t>
            </a:r>
            <a:endParaRPr lang="en-US" dirty="0"/>
          </a:p>
          <a:p>
            <a:r>
              <a:rPr lang="en-US" dirty="0" err="1"/>
              <a:t>Meine</a:t>
            </a:r>
            <a:r>
              <a:rPr lang="en-US" dirty="0"/>
              <a:t> </a:t>
            </a:r>
            <a:r>
              <a:rPr lang="en-US" dirty="0" err="1"/>
              <a:t>Verantwortlichkeiten</a:t>
            </a:r>
            <a:r>
              <a:rPr lang="en-US" dirty="0"/>
              <a:t> </a:t>
            </a:r>
            <a:r>
              <a:rPr lang="en-US" dirty="0" err="1"/>
              <a:t>sind</a:t>
            </a:r>
            <a:r>
              <a:rPr lang="en-US" dirty="0"/>
              <a:t> </a:t>
            </a:r>
            <a:r>
              <a:rPr lang="en-US" dirty="0" err="1"/>
              <a:t>nicht</a:t>
            </a:r>
            <a:r>
              <a:rPr lang="en-US" dirty="0"/>
              <a:t> </a:t>
            </a:r>
            <a:r>
              <a:rPr lang="en-US" dirty="0" err="1"/>
              <a:t>vordefiniert</a:t>
            </a:r>
            <a:endParaRPr lang="en-US" dirty="0"/>
          </a:p>
          <a:p>
            <a:r>
              <a:rPr lang="en-US" dirty="0" err="1"/>
              <a:t>Es</a:t>
            </a:r>
            <a:r>
              <a:rPr lang="en-US" dirty="0"/>
              <a:t> </a:t>
            </a:r>
            <a:r>
              <a:rPr lang="en-US" dirty="0" err="1"/>
              <a:t>gibt</a:t>
            </a:r>
            <a:r>
              <a:rPr lang="en-US" dirty="0"/>
              <a:t> </a:t>
            </a:r>
            <a:r>
              <a:rPr lang="en-US" dirty="0" err="1"/>
              <a:t>keine</a:t>
            </a:r>
            <a:r>
              <a:rPr lang="en-US" dirty="0"/>
              <a:t> </a:t>
            </a:r>
            <a:r>
              <a:rPr lang="en-US" dirty="0" err="1"/>
              <a:t>Jobbeschreibung</a:t>
            </a:r>
            <a:r>
              <a:rPr lang="en-US" dirty="0"/>
              <a:t> </a:t>
            </a:r>
            <a:r>
              <a:rPr lang="en-US" dirty="0" err="1"/>
              <a:t>oder</a:t>
            </a:r>
            <a:r>
              <a:rPr lang="en-US" dirty="0"/>
              <a:t> </a:t>
            </a:r>
            <a:r>
              <a:rPr lang="en-US" dirty="0" err="1"/>
              <a:t>Titel</a:t>
            </a:r>
            <a:r>
              <a:rPr lang="en-US" dirty="0"/>
              <a:t> auf </a:t>
            </a:r>
            <a:r>
              <a:rPr lang="en-US" dirty="0" err="1"/>
              <a:t>meiner</a:t>
            </a:r>
            <a:r>
              <a:rPr lang="en-US" dirty="0"/>
              <a:t> </a:t>
            </a:r>
            <a:r>
              <a:rPr lang="en-US" dirty="0" err="1"/>
              <a:t>Visitenkarte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777540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Ich </a:t>
            </a:r>
            <a:r>
              <a:rPr lang="en-US" dirty="0" err="1"/>
              <a:t>kann</a:t>
            </a:r>
            <a:r>
              <a:rPr lang="en-US" dirty="0"/>
              <a:t> </a:t>
            </a:r>
            <a:r>
              <a:rPr lang="en-US" dirty="0" err="1"/>
              <a:t>arbeiten</a:t>
            </a:r>
            <a:r>
              <a:rPr lang="en-US" dirty="0"/>
              <a:t> </a:t>
            </a:r>
            <a:r>
              <a:rPr lang="en-US" dirty="0" err="1"/>
              <a:t>wann</a:t>
            </a:r>
            <a:r>
              <a:rPr lang="en-US" dirty="0"/>
              <a:t> </a:t>
            </a:r>
            <a:r>
              <a:rPr lang="en-US" dirty="0" err="1"/>
              <a:t>ich</a:t>
            </a:r>
            <a:r>
              <a:rPr lang="en-US" dirty="0"/>
              <a:t> will</a:t>
            </a:r>
          </a:p>
          <a:p>
            <a:pPr marL="171450" indent="-171450">
              <a:buFont typeface="Arial" panose="020B0604020202020204" pitchFamily="34" charset="0"/>
              <a:buChar char="•"/>
            </a:pPr>
            <a:r>
              <a:rPr lang="en-US" dirty="0"/>
              <a:t>Ich </a:t>
            </a:r>
            <a:r>
              <a:rPr lang="en-US" dirty="0" err="1"/>
              <a:t>habe</a:t>
            </a:r>
            <a:r>
              <a:rPr lang="en-US" dirty="0"/>
              <a:t> absolute </a:t>
            </a:r>
            <a:r>
              <a:rPr lang="en-US" dirty="0" err="1"/>
              <a:t>freiheit</a:t>
            </a:r>
            <a:endParaRPr lang="en-US" dirty="0"/>
          </a:p>
          <a:p>
            <a:pPr marL="171450" indent="-171450">
              <a:buFont typeface="Arial" panose="020B0604020202020204" pitchFamily="34" charset="0"/>
              <a:buChar char="•"/>
            </a:pPr>
            <a:r>
              <a:rPr lang="en-US" dirty="0"/>
              <a:t>Die </a:t>
            </a:r>
            <a:r>
              <a:rPr lang="en-US" dirty="0" err="1"/>
              <a:t>geht</a:t>
            </a:r>
            <a:r>
              <a:rPr lang="en-US" dirty="0"/>
              <a:t> </a:t>
            </a:r>
            <a:r>
              <a:rPr lang="en-US" dirty="0" err="1"/>
              <a:t>soweit</a:t>
            </a:r>
            <a:r>
              <a:rPr lang="en-US" dirty="0"/>
              <a:t> </a:t>
            </a:r>
            <a:r>
              <a:rPr lang="en-US" dirty="0" err="1"/>
              <a:t>dass</a:t>
            </a:r>
            <a:r>
              <a:rPr lang="en-US" dirty="0"/>
              <a:t> </a:t>
            </a:r>
            <a:r>
              <a:rPr lang="en-US" dirty="0" err="1"/>
              <a:t>ich</a:t>
            </a:r>
            <a:r>
              <a:rPr lang="en-US" dirty="0"/>
              <a:t> </a:t>
            </a:r>
            <a:r>
              <a:rPr lang="en-US" dirty="0" err="1"/>
              <a:t>keine</a:t>
            </a:r>
            <a:r>
              <a:rPr lang="en-US" dirty="0"/>
              <a:t> fixe </a:t>
            </a:r>
            <a:r>
              <a:rPr lang="en-US" dirty="0" err="1"/>
              <a:t>Arbeitszeiten</a:t>
            </a:r>
            <a:r>
              <a:rPr lang="en-US" dirty="0"/>
              <a:t> </a:t>
            </a:r>
            <a:r>
              <a:rPr lang="en-US" dirty="0" err="1"/>
              <a:t>oder</a:t>
            </a:r>
            <a:r>
              <a:rPr lang="en-US" dirty="0"/>
              <a:t> </a:t>
            </a:r>
            <a:r>
              <a:rPr lang="en-US" dirty="0" err="1"/>
              <a:t>Mindeststunden</a:t>
            </a:r>
            <a:r>
              <a:rPr lang="en-US" dirty="0"/>
              <a:t> </a:t>
            </a:r>
            <a:r>
              <a:rPr lang="en-US" dirty="0" err="1"/>
              <a:t>habe</a:t>
            </a:r>
            <a:endParaRPr lang="en-US" dirty="0"/>
          </a:p>
          <a:p>
            <a:pPr marL="171450" indent="-171450">
              <a:buFont typeface="Arial" panose="020B0604020202020204" pitchFamily="34" charset="0"/>
              <a:buChar char="•"/>
            </a:pPr>
            <a:r>
              <a:rPr lang="en-US" dirty="0"/>
              <a:t>Ich </a:t>
            </a:r>
            <a:r>
              <a:rPr lang="en-US" dirty="0" err="1"/>
              <a:t>kann</a:t>
            </a:r>
            <a:r>
              <a:rPr lang="en-US" dirty="0"/>
              <a:t> </a:t>
            </a:r>
            <a:r>
              <a:rPr lang="en-US" dirty="0" err="1"/>
              <a:t>jederzeit</a:t>
            </a:r>
            <a:r>
              <a:rPr lang="en-US" dirty="0"/>
              <a:t> an </a:t>
            </a:r>
            <a:r>
              <a:rPr lang="en-US" dirty="0" err="1"/>
              <a:t>einem</a:t>
            </a:r>
            <a:r>
              <a:rPr lang="en-US" dirty="0"/>
              <a:t> Meeting </a:t>
            </a:r>
            <a:r>
              <a:rPr lang="en-US" dirty="0" err="1"/>
              <a:t>nicht</a:t>
            </a:r>
            <a:r>
              <a:rPr lang="en-US" dirty="0"/>
              <a:t> </a:t>
            </a:r>
            <a:r>
              <a:rPr lang="en-US" dirty="0" err="1"/>
              <a:t>teilnehmen</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41897184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guild is a cross-company community of interest - people that want to share knowledge, skills, and tools.</a:t>
            </a:r>
          </a:p>
          <a:p>
            <a:r>
              <a:rPr lang="en-US" sz="1200" b="0" i="0" kern="1200" dirty="0">
                <a:solidFill>
                  <a:schemeClr val="tx1"/>
                </a:solidFill>
                <a:effectLst/>
                <a:latin typeface="+mn-lt"/>
                <a:ea typeface="+mn-ea"/>
                <a:cs typeface="+mn-cs"/>
              </a:rPr>
              <a:t>Examples of guilds might include:</a:t>
            </a:r>
          </a:p>
          <a:p>
            <a:r>
              <a:rPr lang="en-US" sz="1200" b="0" i="0" kern="1200" dirty="0" err="1">
                <a:solidFill>
                  <a:schemeClr val="tx1"/>
                </a:solidFill>
                <a:effectLst/>
                <a:latin typeface="+mn-lt"/>
                <a:ea typeface="+mn-ea"/>
                <a:cs typeface="+mn-cs"/>
              </a:rPr>
              <a:t>Async</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Functional programming</a:t>
            </a:r>
          </a:p>
          <a:p>
            <a:r>
              <a:rPr lang="en-US" sz="1200" b="0" i="0" kern="1200" dirty="0">
                <a:solidFill>
                  <a:schemeClr val="tx1"/>
                </a:solidFill>
                <a:effectLst/>
                <a:latin typeface="+mn-lt"/>
                <a:ea typeface="+mn-ea"/>
                <a:cs typeface="+mn-cs"/>
              </a:rPr>
              <a:t>Presentation techniques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People from across the company can take part in whichever and as many guilds as they like.</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1859961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Ein Mentor </a:t>
            </a:r>
            <a:r>
              <a:rPr lang="en-US" sz="1200" b="0" i="0" kern="1200" dirty="0" err="1">
                <a:solidFill>
                  <a:schemeClr val="tx1"/>
                </a:solidFill>
                <a:effectLst/>
                <a:latin typeface="+mn-lt"/>
                <a:ea typeface="+mn-ea"/>
                <a:cs typeface="+mn-cs"/>
              </a:rPr>
              <a:t>kann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jeder</a:t>
            </a:r>
            <a:r>
              <a:rPr lang="en-US" sz="1200" b="0" i="0" kern="1200" dirty="0">
                <a:solidFill>
                  <a:schemeClr val="tx1"/>
                </a:solidFill>
                <a:effectLst/>
                <a:latin typeface="+mn-lt"/>
                <a:ea typeface="+mn-ea"/>
                <a:cs typeface="+mn-cs"/>
              </a:rPr>
              <a:t> sein </a:t>
            </a:r>
            <a:r>
              <a:rPr lang="en-US" sz="1200" b="0" i="0" kern="1200" dirty="0" err="1">
                <a:solidFill>
                  <a:schemeClr val="tx1"/>
                </a:solidFill>
                <a:effectLst/>
                <a:latin typeface="+mn-lt"/>
                <a:ea typeface="+mn-ea"/>
                <a:cs typeface="+mn-cs"/>
              </a:rPr>
              <a:t>solange</a:t>
            </a:r>
            <a:r>
              <a:rPr lang="en-US" sz="1200" b="0" i="0" kern="1200" dirty="0">
                <a:solidFill>
                  <a:schemeClr val="tx1"/>
                </a:solidFill>
                <a:effectLst/>
                <a:latin typeface="+mn-lt"/>
                <a:ea typeface="+mn-ea"/>
                <a:cs typeface="+mn-cs"/>
              </a:rPr>
              <a:t> man </a:t>
            </a:r>
            <a:r>
              <a:rPr lang="en-US" sz="1200" b="0" i="0" kern="1200" dirty="0" err="1">
                <a:solidFill>
                  <a:schemeClr val="tx1"/>
                </a:solidFill>
                <a:effectLst/>
                <a:latin typeface="+mn-lt"/>
                <a:ea typeface="+mn-ea"/>
                <a:cs typeface="+mn-cs"/>
              </a:rPr>
              <a:t>Vertrauen</a:t>
            </a:r>
            <a:r>
              <a:rPr lang="en-US" sz="1200" b="0" i="0" kern="1200" dirty="0">
                <a:solidFill>
                  <a:schemeClr val="tx1"/>
                </a:solidFill>
                <a:effectLst/>
                <a:latin typeface="+mn-lt"/>
                <a:ea typeface="+mn-ea"/>
                <a:cs typeface="+mn-cs"/>
              </a:rPr>
              <a:t> in die Person hat</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Vertrauensverhältnis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fokusiert</a:t>
            </a:r>
            <a:r>
              <a:rPr lang="en-US" sz="1200" b="0" i="0" kern="1200" dirty="0">
                <a:solidFill>
                  <a:schemeClr val="tx1"/>
                </a:solidFill>
                <a:effectLst/>
                <a:latin typeface="+mn-lt"/>
                <a:ea typeface="+mn-ea"/>
                <a:cs typeface="+mn-cs"/>
              </a:rPr>
              <a:t> auf </a:t>
            </a:r>
            <a:r>
              <a:rPr lang="en-US" sz="1200" b="0" i="0" kern="1200" dirty="0" err="1">
                <a:solidFill>
                  <a:schemeClr val="tx1"/>
                </a:solidFill>
                <a:effectLst/>
                <a:latin typeface="+mn-lt"/>
                <a:ea typeface="+mn-ea"/>
                <a:cs typeface="+mn-cs"/>
              </a:rPr>
              <a:t>Werte</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Verhalten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auf </a:t>
            </a:r>
            <a:r>
              <a:rPr lang="en-US" sz="1200" b="0" i="0" kern="1200" dirty="0" err="1">
                <a:solidFill>
                  <a:schemeClr val="tx1"/>
                </a:solidFill>
                <a:effectLst/>
                <a:latin typeface="+mn-lt"/>
                <a:ea typeface="+mn-ea"/>
                <a:cs typeface="+mn-cs"/>
              </a:rPr>
              <a:t>Fähigkeiten</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Ein Mentor </a:t>
            </a:r>
            <a:r>
              <a:rPr lang="en-US" sz="1200" b="0" i="0" kern="1200" dirty="0" err="1">
                <a:solidFill>
                  <a:schemeClr val="tx1"/>
                </a:solidFill>
                <a:effectLst/>
                <a:latin typeface="+mn-lt"/>
                <a:ea typeface="+mn-ea"/>
                <a:cs typeface="+mn-cs"/>
              </a:rPr>
              <a:t>wertet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nicht</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Mentor </a:t>
            </a:r>
            <a:r>
              <a:rPr lang="en-US" sz="1200" b="0" i="0" kern="1200" dirty="0" err="1">
                <a:solidFill>
                  <a:schemeClr val="tx1"/>
                </a:solidFill>
                <a:effectLst/>
                <a:latin typeface="+mn-lt"/>
                <a:ea typeface="+mn-ea"/>
                <a:cs typeface="+mn-cs"/>
              </a:rPr>
              <a:t>löst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keine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Probleme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sondern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hilft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entscheidungen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treffen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damit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Probleme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selbst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anpacken</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Mentor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fokusiert</a:t>
            </a:r>
            <a:r>
              <a:rPr lang="en-US" sz="1200" b="0" i="0" kern="1200" dirty="0">
                <a:solidFill>
                  <a:schemeClr val="tx1"/>
                </a:solidFill>
                <a:effectLst/>
                <a:latin typeface="+mn-lt"/>
                <a:ea typeface="+mn-ea"/>
                <a:cs typeface="+mn-cs"/>
              </a:rPr>
              <a:t> auf die </a:t>
            </a:r>
            <a:r>
              <a:rPr lang="en-US" sz="1200" b="0" i="0" kern="1200" dirty="0" err="1">
                <a:solidFill>
                  <a:schemeClr val="tx1"/>
                </a:solidFill>
                <a:effectLst/>
                <a:latin typeface="+mn-lt"/>
                <a:ea typeface="+mn-ea"/>
                <a:cs typeface="+mn-cs"/>
              </a:rPr>
              <a:t>Bedürfnisse</a:t>
            </a:r>
            <a:r>
              <a:rPr lang="en-US" sz="1200" b="0" i="0" kern="1200" dirty="0">
                <a:solidFill>
                  <a:schemeClr val="tx1"/>
                </a:solidFill>
                <a:effectLst/>
                <a:latin typeface="+mn-lt"/>
                <a:ea typeface="+mn-ea"/>
                <a:cs typeface="+mn-cs"/>
              </a:rPr>
              <a:t> des Mentees und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auf die </a:t>
            </a:r>
            <a:r>
              <a:rPr lang="en-US" sz="1200" b="0" i="0" kern="1200" dirty="0" err="1">
                <a:solidFill>
                  <a:schemeClr val="tx1"/>
                </a:solidFill>
                <a:effectLst/>
                <a:latin typeface="+mn-lt"/>
                <a:ea typeface="+mn-ea"/>
                <a:cs typeface="+mn-cs"/>
              </a:rPr>
              <a:t>Bedürfnisse</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Organisation</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next</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9015807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Frustration in der </a:t>
            </a:r>
            <a:r>
              <a:rPr lang="en-US" sz="1200" b="0" i="0" kern="1200" dirty="0" err="1">
                <a:solidFill>
                  <a:schemeClr val="tx1"/>
                </a:solidFill>
                <a:effectLst/>
                <a:latin typeface="+mn-lt"/>
                <a:ea typeface="+mn-ea"/>
                <a:cs typeface="+mn-cs"/>
              </a:rPr>
              <a:t>Organisation</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Persönlicher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Konflikt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jemandem</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Worklife</a:t>
            </a:r>
            <a:r>
              <a:rPr lang="en-US" sz="1200" b="0" i="0" kern="1200" dirty="0">
                <a:solidFill>
                  <a:schemeClr val="tx1"/>
                </a:solidFill>
                <a:effectLst/>
                <a:latin typeface="+mn-lt"/>
                <a:ea typeface="+mn-ea"/>
                <a:cs typeface="+mn-cs"/>
              </a:rPr>
              <a:t> balance </a:t>
            </a:r>
            <a:r>
              <a:rPr lang="en-US" sz="1200" b="0" i="0" kern="1200" dirty="0" err="1">
                <a:solidFill>
                  <a:schemeClr val="tx1"/>
                </a:solidFill>
                <a:effectLst/>
                <a:latin typeface="+mn-lt"/>
                <a:ea typeface="+mn-ea"/>
                <a:cs typeface="+mn-cs"/>
              </a:rPr>
              <a:t>Probleme</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Persönliche</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Professionelle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Weiterentwicklung</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Stimme</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Vernunft</a:t>
            </a:r>
            <a:endParaRPr lang="en-US" sz="1200" b="0" i="0" kern="1200" dirty="0">
              <a:solidFill>
                <a:schemeClr val="tx1"/>
              </a:solidFill>
              <a:effectLst/>
              <a:latin typeface="+mn-lt"/>
              <a:ea typeface="+mn-ea"/>
              <a:cs typeface="+mn-cs"/>
            </a:endParaRP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34829766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Facilitator, </a:t>
            </a:r>
            <a:r>
              <a:rPr lang="en-US" sz="1200" b="0" i="0" kern="1200" dirty="0" err="1">
                <a:solidFill>
                  <a:schemeClr val="tx1"/>
                </a:solidFill>
                <a:effectLst/>
                <a:latin typeface="+mn-lt"/>
                <a:ea typeface="+mn-ea"/>
                <a:cs typeface="+mn-cs"/>
              </a:rPr>
              <a:t>OnBoarding</a:t>
            </a:r>
            <a:r>
              <a:rPr lang="en-US" sz="1200" b="0" i="0" kern="1200" dirty="0">
                <a:solidFill>
                  <a:schemeClr val="tx1"/>
                </a:solidFill>
                <a:effectLst/>
                <a:latin typeface="+mn-lt"/>
                <a:ea typeface="+mn-ea"/>
                <a:cs typeface="+mn-cs"/>
              </a:rPr>
              <a:t> Buddy, Specialist…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 </a:t>
            </a:r>
            <a:r>
              <a:rPr lang="en-US" sz="1200" b="0" i="0" kern="1200" dirty="0" err="1">
                <a:solidFill>
                  <a:schemeClr val="tx1"/>
                </a:solidFill>
                <a:effectLst/>
                <a:latin typeface="+mn-lt"/>
                <a:ea typeface="+mn-ea"/>
                <a:cs typeface="+mn-cs"/>
              </a:rPr>
              <a:t>kann</a:t>
            </a:r>
            <a:r>
              <a:rPr lang="en-US" sz="1200" b="0" i="0" kern="1200" dirty="0">
                <a:solidFill>
                  <a:schemeClr val="tx1"/>
                </a:solidFill>
                <a:effectLst/>
                <a:latin typeface="+mn-lt"/>
                <a:ea typeface="+mn-ea"/>
                <a:cs typeface="+mn-cs"/>
              </a:rPr>
              <a:t> diverse </a:t>
            </a:r>
            <a:r>
              <a:rPr lang="en-US" sz="1200" b="0" i="0" kern="1200" dirty="0" err="1">
                <a:solidFill>
                  <a:schemeClr val="tx1"/>
                </a:solidFill>
                <a:effectLst/>
                <a:latin typeface="+mn-lt"/>
                <a:ea typeface="+mn-ea"/>
                <a:cs typeface="+mn-cs"/>
              </a:rPr>
              <a:t>Hüte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tragen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dem</a:t>
            </a:r>
            <a:r>
              <a:rPr lang="en-US" sz="1200" b="0" i="0" kern="1200" dirty="0">
                <a:solidFill>
                  <a:schemeClr val="tx1"/>
                </a:solidFill>
                <a:effectLst/>
                <a:latin typeface="+mn-lt"/>
                <a:ea typeface="+mn-ea"/>
                <a:cs typeface="+mn-cs"/>
              </a:rPr>
              <a:t> in </a:t>
            </a:r>
            <a:r>
              <a:rPr lang="en-US" sz="1200" b="0" i="0" kern="1200" dirty="0" err="1">
                <a:solidFill>
                  <a:schemeClr val="tx1"/>
                </a:solidFill>
                <a:effectLst/>
                <a:latin typeface="+mn-lt"/>
                <a:ea typeface="+mn-ea"/>
                <a:cs typeface="+mn-cs"/>
              </a:rPr>
              <a:t>welche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Richtung</a:t>
            </a:r>
            <a:r>
              <a:rPr lang="en-US" sz="1200" b="0" i="0" kern="1200" dirty="0">
                <a:solidFill>
                  <a:schemeClr val="tx1"/>
                </a:solidFill>
                <a:effectLst/>
                <a:latin typeface="+mn-lt"/>
                <a:ea typeface="+mn-ea"/>
                <a:cs typeface="+mn-cs"/>
              </a:rPr>
              <a:t> man </a:t>
            </a:r>
            <a:r>
              <a:rPr lang="en-US" sz="1200" b="0" i="0" kern="1200" dirty="0" err="1">
                <a:solidFill>
                  <a:schemeClr val="tx1"/>
                </a:solidFill>
                <a:effectLst/>
                <a:latin typeface="+mn-lt"/>
                <a:ea typeface="+mn-ea"/>
                <a:cs typeface="+mn-cs"/>
              </a:rPr>
              <a:t>sich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persönlich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entwickeln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möchte</a:t>
            </a:r>
            <a:r>
              <a:rPr lang="en-US" sz="1200" b="0" i="0" kern="1200" dirty="0">
                <a:solidFill>
                  <a:schemeClr val="tx1"/>
                </a:solidFill>
                <a:effectLst/>
                <a:latin typeface="+mn-lt"/>
                <a:ea typeface="+mn-ea"/>
                <a:cs typeface="+mn-cs"/>
              </a:rPr>
              <a: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18618107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Wie</a:t>
            </a:r>
            <a:r>
              <a:rPr lang="en-US" dirty="0"/>
              <a:t> </a:t>
            </a:r>
            <a:r>
              <a:rPr lang="en-US" dirty="0" err="1"/>
              <a:t>treffen</a:t>
            </a:r>
            <a:r>
              <a:rPr lang="en-US" dirty="0"/>
              <a:t> </a:t>
            </a:r>
            <a:r>
              <a:rPr lang="en-US" dirty="0" err="1"/>
              <a:t>wir</a:t>
            </a:r>
            <a:r>
              <a:rPr lang="en-US" dirty="0"/>
              <a:t> </a:t>
            </a:r>
            <a:r>
              <a:rPr lang="en-US" dirty="0" err="1"/>
              <a:t>Entscheidungen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44</a:t>
            </a:fld>
            <a:endParaRPr lang="de-CH"/>
          </a:p>
        </p:txBody>
      </p:sp>
    </p:spTree>
    <p:extLst>
      <p:ext uri="{BB962C8B-B14F-4D97-AF65-F5344CB8AC3E}">
        <p14:creationId xmlns:p14="http://schemas.microsoft.com/office/powerpoint/2010/main" val="9014035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Haben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genug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Personen</a:t>
            </a:r>
            <a:r>
              <a:rPr lang="en-US" sz="1200" b="0" i="0" kern="1200" dirty="0">
                <a:solidFill>
                  <a:schemeClr val="tx1"/>
                </a:solidFill>
                <a:effectLst/>
                <a:latin typeface="+mn-lt"/>
                <a:ea typeface="+mn-ea"/>
                <a:cs typeface="+mn-cs"/>
              </a:rPr>
              <a:t> von </a:t>
            </a:r>
            <a:r>
              <a:rPr lang="en-US" sz="1200" b="0" i="0" kern="1200" dirty="0" err="1">
                <a:solidFill>
                  <a:schemeClr val="tx1"/>
                </a:solidFill>
                <a:effectLst/>
                <a:latin typeface="+mn-lt"/>
                <a:ea typeface="+mn-ea"/>
                <a:cs typeface="+mn-cs"/>
              </a:rPr>
              <a:t>unterschiedlichen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Disziplinen</a:t>
            </a:r>
            <a:r>
              <a:rPr lang="en-US" sz="1200" b="0" i="0" kern="1200" dirty="0">
                <a:solidFill>
                  <a:schemeClr val="tx1"/>
                </a:solidFill>
                <a:effectLst/>
                <a:latin typeface="+mn-lt"/>
                <a:ea typeface="+mn-ea"/>
                <a:cs typeface="+mn-cs"/>
              </a:rPr>
              <a:t> in der Gruppe um die </a:t>
            </a:r>
            <a:r>
              <a:rPr lang="en-US" sz="1200" b="0" i="0" kern="1200" dirty="0" err="1">
                <a:solidFill>
                  <a:schemeClr val="tx1"/>
                </a:solidFill>
                <a:effectLst/>
                <a:latin typeface="+mn-lt"/>
                <a:ea typeface="+mn-ea"/>
                <a:cs typeface="+mn-cs"/>
              </a:rPr>
              <a:t>Auswirkungen</a:t>
            </a:r>
            <a:r>
              <a:rPr lang="en-US" sz="1200" b="0" i="0" kern="1200" dirty="0">
                <a:solidFill>
                  <a:schemeClr val="tx1"/>
                </a:solidFill>
                <a:effectLst/>
                <a:latin typeface="+mn-lt"/>
                <a:ea typeface="+mn-ea"/>
                <a:cs typeface="+mn-cs"/>
              </a:rPr>
              <a:t> des </a:t>
            </a:r>
            <a:r>
              <a:rPr lang="en-US" sz="1200" b="0" i="0" kern="1200" dirty="0" err="1">
                <a:solidFill>
                  <a:schemeClr val="tx1"/>
                </a:solidFill>
                <a:effectLst/>
                <a:latin typeface="+mn-lt"/>
                <a:ea typeface="+mn-ea"/>
                <a:cs typeface="+mn-cs"/>
              </a:rPr>
              <a:t>Entscheides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verstehen? </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Haben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Leute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genügen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Tiefe</a:t>
            </a:r>
            <a:r>
              <a:rPr lang="en-US" sz="1200" b="0" i="0" kern="1200" dirty="0">
                <a:solidFill>
                  <a:schemeClr val="tx1"/>
                </a:solidFill>
                <a:effectLst/>
                <a:latin typeface="+mn-lt"/>
                <a:ea typeface="+mn-ea"/>
                <a:cs typeface="+mn-cs"/>
              </a:rPr>
              <a:t> an Expertise in der Gruppe?</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Trifft</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Entscheid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andere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Strategien</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Wer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zieht</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Fäden</a:t>
            </a:r>
            <a:r>
              <a:rPr lang="en-US" sz="1200" b="0" i="0" kern="1200" dirty="0">
                <a:solidFill>
                  <a:schemeClr val="tx1"/>
                </a:solidFill>
                <a:effectLst/>
                <a:latin typeface="+mn-lt"/>
                <a:ea typeface="+mn-ea"/>
                <a:cs typeface="+mn-cs"/>
              </a:rPr>
              <a:t> in der Gruppe und </a:t>
            </a:r>
            <a:r>
              <a:rPr lang="en-US" sz="1200" b="0" i="0" kern="1200" dirty="0" err="1">
                <a:solidFill>
                  <a:schemeClr val="tx1"/>
                </a:solidFill>
                <a:effectLst/>
                <a:latin typeface="+mn-lt"/>
                <a:ea typeface="+mn-ea"/>
                <a:cs typeface="+mn-cs"/>
              </a:rPr>
              <a:t>wer</a:t>
            </a:r>
            <a:r>
              <a:rPr lang="en-US" sz="1200" b="0" i="0" kern="1200" dirty="0">
                <a:solidFill>
                  <a:schemeClr val="tx1"/>
                </a:solidFill>
                <a:effectLst/>
                <a:latin typeface="+mn-lt"/>
                <a:ea typeface="+mn-ea"/>
                <a:cs typeface="+mn-cs"/>
              </a:rPr>
              <a:t> hat </a:t>
            </a:r>
            <a:r>
              <a:rPr lang="en-US" sz="1200" b="0" i="0" kern="1200" dirty="0" err="1">
                <a:solidFill>
                  <a:schemeClr val="tx1"/>
                </a:solidFill>
                <a:effectLst/>
                <a:latin typeface="+mn-lt"/>
                <a:ea typeface="+mn-ea"/>
                <a:cs typeface="+mn-cs"/>
              </a:rPr>
              <a:t>Verantwortung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für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welchen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Teil</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9BCA07FD-5BD5-4529-84B0-48DD2C561176}" type="slidenum">
              <a:rPr lang="de-CH" smtClean="0"/>
              <a:t>45</a:t>
            </a:fld>
            <a:endParaRPr lang="de-CH"/>
          </a:p>
        </p:txBody>
      </p:sp>
    </p:spTree>
    <p:extLst>
      <p:ext uri="{BB962C8B-B14F-4D97-AF65-F5344CB8AC3E}">
        <p14:creationId xmlns:p14="http://schemas.microsoft.com/office/powerpoint/2010/main" val="32329635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jetzt</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richtige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Zeitpunkt</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Welcher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letzte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Mögliche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Zeitpunkt</a:t>
            </a:r>
            <a:r>
              <a:rPr lang="en-US" sz="1200" b="0" i="0" kern="1200" dirty="0">
                <a:solidFill>
                  <a:schemeClr val="tx1"/>
                </a:solidFill>
                <a:effectLst/>
                <a:latin typeface="+mn-lt"/>
                <a:ea typeface="+mn-ea"/>
                <a:cs typeface="+mn-cs"/>
              </a:rPr>
              <a:t> um die </a:t>
            </a:r>
            <a:r>
              <a:rPr lang="en-US" sz="1200" b="0" i="0" kern="1200" dirty="0" err="1">
                <a:solidFill>
                  <a:schemeClr val="tx1"/>
                </a:solidFill>
                <a:effectLst/>
                <a:latin typeface="+mn-lt"/>
                <a:ea typeface="+mn-ea"/>
                <a:cs typeface="+mn-cs"/>
              </a:rPr>
              <a:t>Entscheidung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treffen</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dieser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Zeitpunkt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schon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vorbei</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Sollten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was </a:t>
            </a:r>
            <a:r>
              <a:rPr lang="en-US" sz="1200" b="0" i="0" kern="1200" dirty="0" err="1">
                <a:solidFill>
                  <a:schemeClr val="tx1"/>
                </a:solidFill>
                <a:effectLst/>
                <a:latin typeface="+mn-lt"/>
                <a:ea typeface="+mn-ea"/>
                <a:cs typeface="+mn-cs"/>
              </a:rPr>
              <a:t>tun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auch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wenn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sicher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ob</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Beste</a:t>
            </a:r>
            <a:r>
              <a:rPr lang="en-US" sz="1200" b="0" i="0" kern="1200" dirty="0">
                <a:solidFill>
                  <a:schemeClr val="tx1"/>
                </a:solidFill>
                <a:effectLst/>
                <a:latin typeface="+mn-lt"/>
                <a:ea typeface="+mn-ea"/>
                <a:cs typeface="+mn-cs"/>
              </a:rPr>
              <a:t> Ansatz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9BCA07FD-5BD5-4529-84B0-48DD2C561176}" type="slidenum">
              <a:rPr lang="de-CH" smtClean="0"/>
              <a:t>46</a:t>
            </a:fld>
            <a:endParaRPr lang="de-CH"/>
          </a:p>
        </p:txBody>
      </p:sp>
    </p:spTree>
    <p:extLst>
      <p:ext uri="{BB962C8B-B14F-4D97-AF65-F5344CB8AC3E}">
        <p14:creationId xmlns:p14="http://schemas.microsoft.com/office/powerpoint/2010/main" val="20308993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wichtig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oder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dringlich</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Welche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Annahmen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haben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das </a:t>
            </a:r>
            <a:r>
              <a:rPr lang="en-US" sz="1200" b="0" i="0" kern="1200" dirty="0" err="1">
                <a:solidFill>
                  <a:schemeClr val="tx1"/>
                </a:solidFill>
                <a:effectLst/>
                <a:latin typeface="+mn-lt"/>
                <a:ea typeface="+mn-ea"/>
                <a:cs typeface="+mn-cs"/>
              </a:rPr>
              <a:t>Gefühl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wahr</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Welche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haben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um </a:t>
            </a:r>
            <a:r>
              <a:rPr lang="en-US" sz="1200" b="0" i="0" kern="1200" dirty="0" err="1">
                <a:solidFill>
                  <a:schemeClr val="tx1"/>
                </a:solidFill>
                <a:effectLst/>
                <a:latin typeface="+mn-lt"/>
                <a:ea typeface="+mn-ea"/>
                <a:cs typeface="+mn-cs"/>
              </a:rPr>
              <a:t>unsere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Annahmen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prüfen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Was </a:t>
            </a:r>
            <a:r>
              <a:rPr lang="en-US" sz="1200" b="0" i="0" kern="1200" dirty="0" err="1">
                <a:solidFill>
                  <a:schemeClr val="tx1"/>
                </a:solidFill>
                <a:effectLst/>
                <a:latin typeface="+mn-lt"/>
                <a:ea typeface="+mn-ea"/>
                <a:cs typeface="+mn-cs"/>
              </a:rPr>
              <a:t>passiert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wenn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unsere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Annahmen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falsch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Welche</a:t>
            </a:r>
            <a:r>
              <a:rPr lang="en-US" sz="1200" b="0" i="0" kern="1200" dirty="0">
                <a:solidFill>
                  <a:schemeClr val="tx1"/>
                </a:solidFill>
                <a:effectLst/>
                <a:latin typeface="+mn-lt"/>
                <a:ea typeface="+mn-ea"/>
                <a:cs typeface="+mn-cs"/>
              </a:rPr>
              <a:t> preventive </a:t>
            </a:r>
            <a:r>
              <a:rPr lang="en-US" sz="1200" b="0" i="0" kern="1200" dirty="0" err="1">
                <a:solidFill>
                  <a:schemeClr val="tx1"/>
                </a:solidFill>
                <a:effectLst/>
                <a:latin typeface="+mn-lt"/>
                <a:ea typeface="+mn-ea"/>
                <a:cs typeface="+mn-cs"/>
              </a:rPr>
              <a:t>Massnahmen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können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treffen</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47</a:t>
            </a:fld>
            <a:endParaRPr lang="de-CH"/>
          </a:p>
        </p:txBody>
      </p:sp>
    </p:spTree>
    <p:extLst>
      <p:ext uri="{BB962C8B-B14F-4D97-AF65-F5344CB8AC3E}">
        <p14:creationId xmlns:p14="http://schemas.microsoft.com/office/powerpoint/2010/main" val="1960408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Konsensus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wichtig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innerhalb</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einer</a:t>
            </a:r>
            <a:r>
              <a:rPr lang="en-US" sz="1200" b="0" i="0" kern="1200" dirty="0">
                <a:solidFill>
                  <a:schemeClr val="tx1"/>
                </a:solidFill>
                <a:effectLst/>
                <a:latin typeface="+mn-lt"/>
                <a:ea typeface="+mn-ea"/>
                <a:cs typeface="+mn-cs"/>
              </a:rPr>
              <a:t> Taskforce </a:t>
            </a:r>
            <a:r>
              <a:rPr lang="en-US" sz="1200" b="0" i="0" kern="1200" dirty="0" err="1">
                <a:solidFill>
                  <a:schemeClr val="tx1"/>
                </a:solidFill>
                <a:effectLst/>
                <a:latin typeface="+mn-lt"/>
                <a:ea typeface="+mn-ea"/>
                <a:cs typeface="+mn-cs"/>
              </a:rPr>
              <a:t>aber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über</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Ganze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Firma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hinweg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OK </a:t>
            </a:r>
            <a:r>
              <a:rPr lang="en-US" sz="1200" b="0" i="0" kern="1200" dirty="0" err="1">
                <a:solidFill>
                  <a:schemeClr val="tx1"/>
                </a:solidFill>
                <a:effectLst/>
                <a:latin typeface="+mn-lt"/>
                <a:ea typeface="+mn-ea"/>
                <a:cs typeface="+mn-cs"/>
              </a:rPr>
              <a:t>wenn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Leute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anderer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Meinung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48</a:t>
            </a:fld>
            <a:endParaRPr lang="de-CH"/>
          </a:p>
        </p:txBody>
      </p:sp>
    </p:spTree>
    <p:extLst>
      <p:ext uri="{BB962C8B-B14F-4D97-AF65-F5344CB8AC3E}">
        <p14:creationId xmlns:p14="http://schemas.microsoft.com/office/powerpoint/2010/main" val="19709811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Wie</a:t>
            </a:r>
            <a:r>
              <a:rPr lang="en-US" dirty="0"/>
              <a:t> </a:t>
            </a:r>
            <a:r>
              <a:rPr lang="en-US" dirty="0" err="1"/>
              <a:t>viele</a:t>
            </a:r>
            <a:r>
              <a:rPr lang="en-US" dirty="0"/>
              <a:t> </a:t>
            </a:r>
            <a:r>
              <a:rPr lang="en-US" dirty="0" err="1"/>
              <a:t>neue</a:t>
            </a:r>
            <a:r>
              <a:rPr lang="en-US" dirty="0"/>
              <a:t> </a:t>
            </a:r>
            <a:r>
              <a:rPr lang="en-US" dirty="0" err="1"/>
              <a:t>Kunden</a:t>
            </a:r>
            <a:r>
              <a:rPr lang="en-US" dirty="0"/>
              <a:t>?</a:t>
            </a:r>
          </a:p>
          <a:p>
            <a:r>
              <a:rPr lang="en-US" dirty="0" err="1"/>
              <a:t>Wer</a:t>
            </a:r>
            <a:r>
              <a:rPr lang="en-US" dirty="0"/>
              <a:t> </a:t>
            </a:r>
            <a:r>
              <a:rPr lang="en-US" dirty="0" err="1"/>
              <a:t>schaut</a:t>
            </a:r>
            <a:r>
              <a:rPr lang="en-US" dirty="0"/>
              <a:t> </a:t>
            </a:r>
            <a:r>
              <a:rPr lang="en-US" dirty="0" err="1"/>
              <a:t>unsere</a:t>
            </a:r>
            <a:r>
              <a:rPr lang="en-US" dirty="0"/>
              <a:t> </a:t>
            </a:r>
            <a:r>
              <a:rPr lang="en-US" dirty="0" err="1"/>
              <a:t>Dokumentation</a:t>
            </a:r>
            <a:r>
              <a:rPr lang="en-US" dirty="0"/>
              <a:t> an?</a:t>
            </a:r>
          </a:p>
          <a:p>
            <a:r>
              <a:rPr lang="en-US" dirty="0" err="1"/>
              <a:t>Wie</a:t>
            </a:r>
            <a:r>
              <a:rPr lang="en-US" dirty="0"/>
              <a:t> </a:t>
            </a:r>
            <a:r>
              <a:rPr lang="en-US" dirty="0" err="1"/>
              <a:t>sind</a:t>
            </a:r>
            <a:r>
              <a:rPr lang="en-US" dirty="0"/>
              <a:t> </a:t>
            </a:r>
            <a:r>
              <a:rPr lang="en-US" dirty="0" err="1"/>
              <a:t>unsere</a:t>
            </a:r>
            <a:r>
              <a:rPr lang="en-US" dirty="0"/>
              <a:t> </a:t>
            </a:r>
            <a:r>
              <a:rPr lang="en-US" dirty="0" err="1"/>
              <a:t>Kunden</a:t>
            </a:r>
            <a:r>
              <a:rPr lang="en-US" dirty="0"/>
              <a:t> </a:t>
            </a:r>
            <a:r>
              <a:rPr lang="en-US" dirty="0" err="1"/>
              <a:t>zufrieden</a:t>
            </a:r>
            <a:r>
              <a:rPr lang="en-US" dirty="0"/>
              <a:t> </a:t>
            </a:r>
            <a:r>
              <a:rPr lang="en-US" dirty="0" err="1"/>
              <a:t>mit</a:t>
            </a:r>
            <a:r>
              <a:rPr lang="en-US" dirty="0"/>
              <a:t> </a:t>
            </a:r>
            <a:r>
              <a:rPr lang="en-US" dirty="0" err="1"/>
              <a:t>unserem</a:t>
            </a:r>
            <a:r>
              <a:rPr lang="en-US" dirty="0"/>
              <a:t> Support?</a:t>
            </a:r>
          </a:p>
          <a:p>
            <a:r>
              <a:rPr lang="en-US" dirty="0" err="1"/>
              <a:t>Alle</a:t>
            </a:r>
            <a:r>
              <a:rPr lang="en-US" dirty="0"/>
              <a:t> </a:t>
            </a:r>
            <a:r>
              <a:rPr lang="en-US" dirty="0" err="1"/>
              <a:t>diese</a:t>
            </a:r>
            <a:r>
              <a:rPr lang="en-US" dirty="0"/>
              <a:t> </a:t>
            </a:r>
            <a:r>
              <a:rPr lang="en-US" dirty="0" err="1"/>
              <a:t>Metriken</a:t>
            </a:r>
            <a:r>
              <a:rPr lang="en-US" dirty="0"/>
              <a:t> </a:t>
            </a:r>
            <a:r>
              <a:rPr lang="en-US" dirty="0" err="1"/>
              <a:t>fliessen</a:t>
            </a:r>
            <a:r>
              <a:rPr lang="en-US" dirty="0"/>
              <a:t> </a:t>
            </a:r>
            <a:r>
              <a:rPr lang="en-US" dirty="0" err="1"/>
              <a:t>zusammen</a:t>
            </a:r>
            <a:r>
              <a:rPr lang="en-US" dirty="0"/>
              <a:t> und </a:t>
            </a:r>
            <a:r>
              <a:rPr lang="en-US" dirty="0" err="1"/>
              <a:t>geben</a:t>
            </a:r>
            <a:r>
              <a:rPr lang="en-US" dirty="0"/>
              <a:t> </a:t>
            </a:r>
            <a:r>
              <a:rPr lang="en-US" dirty="0" err="1"/>
              <a:t>uns</a:t>
            </a:r>
            <a:r>
              <a:rPr lang="en-US" dirty="0"/>
              <a:t> </a:t>
            </a:r>
            <a:r>
              <a:rPr lang="en-US" dirty="0" err="1"/>
              <a:t>einen</a:t>
            </a:r>
            <a:r>
              <a:rPr lang="en-US" dirty="0"/>
              <a:t> </a:t>
            </a:r>
            <a:r>
              <a:rPr lang="en-US" dirty="0" err="1"/>
              <a:t>Indikator</a:t>
            </a:r>
            <a:r>
              <a:rPr lang="en-US" dirty="0"/>
              <a:t> wo </a:t>
            </a:r>
            <a:r>
              <a:rPr lang="en-US" dirty="0" err="1"/>
              <a:t>wir</a:t>
            </a:r>
            <a:r>
              <a:rPr lang="en-US" dirty="0"/>
              <a:t> </a:t>
            </a:r>
            <a:r>
              <a:rPr lang="en-US" dirty="0" err="1"/>
              <a:t>stehen</a:t>
            </a:r>
            <a:r>
              <a:rPr lang="en-US" dirty="0"/>
              <a:t> und </a:t>
            </a:r>
            <a:r>
              <a:rPr lang="en-US" dirty="0" err="1"/>
              <a:t>ob</a:t>
            </a:r>
            <a:r>
              <a:rPr lang="en-US" dirty="0"/>
              <a:t> </a:t>
            </a:r>
            <a:r>
              <a:rPr lang="en-US" dirty="0" err="1"/>
              <a:t>unsere</a:t>
            </a:r>
            <a:r>
              <a:rPr lang="en-US" dirty="0"/>
              <a:t> </a:t>
            </a:r>
            <a:r>
              <a:rPr lang="en-US" dirty="0" err="1"/>
              <a:t>Massnahmen</a:t>
            </a:r>
            <a:r>
              <a:rPr lang="en-US" dirty="0"/>
              <a:t> </a:t>
            </a:r>
            <a:r>
              <a:rPr lang="en-US" dirty="0" err="1"/>
              <a:t>effektiv</a:t>
            </a:r>
            <a:r>
              <a:rPr lang="en-US" dirty="0"/>
              <a:t> </a:t>
            </a:r>
            <a:r>
              <a:rPr lang="en-US" dirty="0" err="1"/>
              <a:t>sind</a:t>
            </a:r>
            <a:r>
              <a:rPr lang="en-US" dirty="0"/>
              <a: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49</a:t>
            </a:fld>
            <a:endParaRPr lang="de-CH"/>
          </a:p>
        </p:txBody>
      </p:sp>
    </p:spTree>
    <p:extLst>
      <p:ext uri="{BB962C8B-B14F-4D97-AF65-F5344CB8AC3E}">
        <p14:creationId xmlns:p14="http://schemas.microsoft.com/office/powerpoint/2010/main" val="3692137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Ich </a:t>
            </a:r>
            <a:r>
              <a:rPr lang="en-US" dirty="0" err="1"/>
              <a:t>kann</a:t>
            </a:r>
            <a:r>
              <a:rPr lang="en-US" dirty="0"/>
              <a:t> </a:t>
            </a:r>
            <a:r>
              <a:rPr lang="en-US" dirty="0" err="1"/>
              <a:t>soviel</a:t>
            </a:r>
            <a:r>
              <a:rPr lang="en-US" dirty="0"/>
              <a:t> </a:t>
            </a:r>
            <a:r>
              <a:rPr lang="en-US" dirty="0" err="1"/>
              <a:t>arbeiten</a:t>
            </a:r>
            <a:r>
              <a:rPr lang="en-US" dirty="0"/>
              <a:t> </a:t>
            </a:r>
            <a:r>
              <a:rPr lang="en-US" dirty="0" err="1"/>
              <a:t>wie</a:t>
            </a:r>
            <a:r>
              <a:rPr lang="en-US" dirty="0"/>
              <a:t> </a:t>
            </a:r>
            <a:r>
              <a:rPr lang="en-US" dirty="0" err="1"/>
              <a:t>ich</a:t>
            </a:r>
            <a:r>
              <a:rPr lang="en-US" dirty="0"/>
              <a:t> will</a:t>
            </a:r>
          </a:p>
          <a:p>
            <a:pPr marL="171450" indent="-171450">
              <a:buFont typeface="Arial" panose="020B0604020202020204" pitchFamily="34" charset="0"/>
              <a:buChar char="•"/>
            </a:pPr>
            <a:r>
              <a:rPr lang="en-US" dirty="0" err="1"/>
              <a:t>Wir</a:t>
            </a:r>
            <a:r>
              <a:rPr lang="en-US" dirty="0"/>
              <a:t> </a:t>
            </a:r>
            <a:r>
              <a:rPr lang="en-US" dirty="0" err="1"/>
              <a:t>haben</a:t>
            </a:r>
            <a:r>
              <a:rPr lang="en-US" dirty="0"/>
              <a:t> </a:t>
            </a:r>
            <a:r>
              <a:rPr lang="en-US" dirty="0" err="1"/>
              <a:t>eine</a:t>
            </a:r>
            <a:r>
              <a:rPr lang="en-US" dirty="0"/>
              <a:t> </a:t>
            </a:r>
            <a:r>
              <a:rPr lang="en-US" dirty="0" err="1"/>
              <a:t>Freetime</a:t>
            </a:r>
            <a:r>
              <a:rPr lang="en-US" dirty="0"/>
              <a:t> off policy.</a:t>
            </a:r>
          </a:p>
          <a:p>
            <a:pPr marL="171450" indent="-171450">
              <a:buFont typeface="Arial" panose="020B0604020202020204" pitchFamily="34" charset="0"/>
              <a:buChar char="•"/>
            </a:pPr>
            <a:r>
              <a:rPr lang="en-US" dirty="0"/>
              <a:t>Wen </a:t>
            </a:r>
            <a:r>
              <a:rPr lang="en-US" dirty="0" err="1"/>
              <a:t>immer</a:t>
            </a:r>
            <a:r>
              <a:rPr lang="en-US" dirty="0"/>
              <a:t> </a:t>
            </a:r>
            <a:r>
              <a:rPr lang="en-US" dirty="0" err="1"/>
              <a:t>ich</a:t>
            </a:r>
            <a:r>
              <a:rPr lang="en-US" dirty="0"/>
              <a:t> das </a:t>
            </a:r>
            <a:r>
              <a:rPr lang="en-US" dirty="0" err="1"/>
              <a:t>Gefühl</a:t>
            </a:r>
            <a:r>
              <a:rPr lang="en-US" dirty="0"/>
              <a:t> </a:t>
            </a:r>
            <a:r>
              <a:rPr lang="en-US" dirty="0" err="1"/>
              <a:t>habe</a:t>
            </a:r>
            <a:r>
              <a:rPr lang="en-US" dirty="0"/>
              <a:t> </a:t>
            </a:r>
            <a:r>
              <a:rPr lang="en-US" dirty="0" err="1"/>
              <a:t>ich</a:t>
            </a:r>
            <a:r>
              <a:rPr lang="en-US" dirty="0"/>
              <a:t> </a:t>
            </a:r>
            <a:r>
              <a:rPr lang="en-US" dirty="0" err="1"/>
              <a:t>brauche</a:t>
            </a:r>
            <a:r>
              <a:rPr lang="en-US" dirty="0"/>
              <a:t> </a:t>
            </a:r>
            <a:r>
              <a:rPr lang="en-US" dirty="0" err="1"/>
              <a:t>eine</a:t>
            </a:r>
            <a:r>
              <a:rPr lang="en-US" dirty="0"/>
              <a:t> Pause </a:t>
            </a:r>
            <a:r>
              <a:rPr lang="en-US" dirty="0" err="1"/>
              <a:t>gönne</a:t>
            </a:r>
            <a:r>
              <a:rPr lang="en-US" dirty="0"/>
              <a:t> </a:t>
            </a:r>
            <a:r>
              <a:rPr lang="en-US" dirty="0" err="1"/>
              <a:t>ich</a:t>
            </a:r>
            <a:r>
              <a:rPr lang="en-US" dirty="0"/>
              <a:t> </a:t>
            </a:r>
            <a:r>
              <a:rPr lang="en-US" dirty="0" err="1"/>
              <a:t>mir</a:t>
            </a:r>
            <a:r>
              <a:rPr lang="en-US" dirty="0"/>
              <a:t> die</a:t>
            </a:r>
          </a:p>
          <a:p>
            <a:pPr marL="171450" indent="-171450">
              <a:buFont typeface="Arial" panose="020B0604020202020204" pitchFamily="34" charset="0"/>
              <a:buChar char="•"/>
            </a:pPr>
            <a:r>
              <a:rPr lang="en-US" dirty="0" err="1"/>
              <a:t>Komme</a:t>
            </a:r>
            <a:r>
              <a:rPr lang="en-US" dirty="0"/>
              <a:t> </a:t>
            </a:r>
            <a:r>
              <a:rPr lang="en-US" dirty="0" err="1"/>
              <a:t>dann</a:t>
            </a:r>
            <a:r>
              <a:rPr lang="en-US" dirty="0"/>
              <a:t> Frisch und </a:t>
            </a:r>
            <a:r>
              <a:rPr lang="en-US" dirty="0" err="1"/>
              <a:t>erholt</a:t>
            </a:r>
            <a:r>
              <a:rPr lang="en-US" dirty="0"/>
              <a:t> </a:t>
            </a:r>
            <a:r>
              <a:rPr lang="en-US" dirty="0" err="1"/>
              <a:t>zurück</a:t>
            </a:r>
            <a:endParaRPr lang="en-US" dirty="0"/>
          </a:p>
          <a:p>
            <a:pPr marL="171450" indent="-171450">
              <a:buFont typeface="Arial" panose="020B0604020202020204" pitchFamily="34" charset="0"/>
              <a:buChar char="•"/>
            </a:pPr>
            <a:r>
              <a:rPr lang="en-US" dirty="0" err="1"/>
              <a:t>Voller</a:t>
            </a:r>
            <a:r>
              <a:rPr lang="en-US" dirty="0"/>
              <a:t> </a:t>
            </a:r>
            <a:r>
              <a:rPr lang="en-US" dirty="0" err="1"/>
              <a:t>Energie</a:t>
            </a:r>
            <a:r>
              <a:rPr lang="en-US" dirty="0"/>
              <a:t> und Elan</a:t>
            </a:r>
          </a:p>
          <a:p>
            <a:pPr marL="171450" indent="-171450">
              <a:buFont typeface="Arial" panose="020B0604020202020204" pitchFamily="34" charset="0"/>
              <a:buChar char="•"/>
            </a:pP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25188452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Ist</a:t>
            </a:r>
            <a:r>
              <a:rPr lang="en-US" dirty="0"/>
              <a:t> </a:t>
            </a:r>
            <a:r>
              <a:rPr lang="en-US" dirty="0" err="1"/>
              <a:t>wirklich</a:t>
            </a:r>
            <a:r>
              <a:rPr lang="en-US" dirty="0"/>
              <a:t> </a:t>
            </a:r>
            <a:r>
              <a:rPr lang="en-US" dirty="0" err="1"/>
              <a:t>alles</a:t>
            </a:r>
            <a:r>
              <a:rPr lang="en-US" dirty="0"/>
              <a:t> Transparent?</a:t>
            </a:r>
          </a:p>
        </p:txBody>
      </p:sp>
      <p:sp>
        <p:nvSpPr>
          <p:cNvPr id="4" name="Slide Number Placeholder 3"/>
          <p:cNvSpPr>
            <a:spLocks noGrp="1"/>
          </p:cNvSpPr>
          <p:nvPr>
            <p:ph type="sldNum" sz="quarter" idx="10"/>
          </p:nvPr>
        </p:nvSpPr>
        <p:spPr/>
        <p:txBody>
          <a:bodyPr/>
          <a:lstStyle/>
          <a:p>
            <a:fld id="{9BCA07FD-5BD5-4529-84B0-48DD2C561176}" type="slidenum">
              <a:rPr lang="de-CH" smtClean="0"/>
              <a:t>50</a:t>
            </a:fld>
            <a:endParaRPr lang="de-CH"/>
          </a:p>
        </p:txBody>
      </p:sp>
    </p:spTree>
    <p:extLst>
      <p:ext uri="{BB962C8B-B14F-4D97-AF65-F5344CB8AC3E}">
        <p14:creationId xmlns:p14="http://schemas.microsoft.com/office/powerpoint/2010/main" val="10939773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From The company is in a bad situation and all non-essential spending will immediately cease.</a:t>
            </a:r>
          </a:p>
          <a:p>
            <a:r>
              <a:rPr lang="en-US" sz="1200" b="0" i="0" kern="1200" dirty="0">
                <a:solidFill>
                  <a:schemeClr val="tx1"/>
                </a:solidFill>
                <a:effectLst/>
                <a:latin typeface="+mn-lt"/>
                <a:ea typeface="+mn-ea"/>
                <a:cs typeface="+mn-cs"/>
              </a:rPr>
              <a:t>To We have a strong cash position, with a healthy forecast, and we are in a position to invest in our growth.</a:t>
            </a:r>
          </a:p>
          <a:p>
            <a:endParaRPr lang="en-US" dirty="0"/>
          </a:p>
          <a:p>
            <a:r>
              <a:rPr lang="en-US" dirty="0"/>
              <a:t>There is a financial projection for the year and a monthly update</a:t>
            </a:r>
          </a:p>
          <a:p>
            <a:r>
              <a:rPr lang="en-US" dirty="0"/>
              <a:t>F</a:t>
            </a:r>
            <a:r>
              <a:rPr lang="de-CH" dirty="0" err="1"/>
              <a:t>inancial</a:t>
            </a:r>
            <a:r>
              <a:rPr lang="de-CH" dirty="0"/>
              <a:t> </a:t>
            </a:r>
            <a:r>
              <a:rPr lang="de-CH" dirty="0" err="1"/>
              <a:t>decision</a:t>
            </a:r>
            <a:r>
              <a:rPr lang="de-CH" dirty="0"/>
              <a:t> </a:t>
            </a:r>
            <a:r>
              <a:rPr lang="de-CH" dirty="0" err="1"/>
              <a:t>making</a:t>
            </a:r>
            <a:r>
              <a:rPr lang="de-CH" dirty="0"/>
              <a:t> </a:t>
            </a:r>
            <a:r>
              <a:rPr lang="de-CH" dirty="0" err="1"/>
              <a:t>is</a:t>
            </a:r>
            <a:r>
              <a:rPr lang="de-CH" dirty="0"/>
              <a:t> transparent</a:t>
            </a:r>
          </a:p>
          <a:p>
            <a:r>
              <a:rPr lang="en-US" dirty="0"/>
              <a:t>E</a:t>
            </a:r>
            <a:r>
              <a:rPr lang="de-CH" dirty="0" err="1"/>
              <a:t>very</a:t>
            </a:r>
            <a:r>
              <a:rPr lang="de-CH" dirty="0"/>
              <a:t> </a:t>
            </a:r>
            <a:r>
              <a:rPr lang="de-CH" dirty="0" err="1"/>
              <a:t>policy</a:t>
            </a:r>
            <a:r>
              <a:rPr lang="de-CH" dirty="0"/>
              <a:t> </a:t>
            </a:r>
            <a:r>
              <a:rPr lang="de-CH" dirty="0" err="1"/>
              <a:t>that</a:t>
            </a:r>
            <a:r>
              <a:rPr lang="de-CH" dirty="0"/>
              <a:t> </a:t>
            </a:r>
            <a:r>
              <a:rPr lang="de-CH" dirty="0" err="1"/>
              <a:t>impacts</a:t>
            </a:r>
            <a:r>
              <a:rPr lang="de-CH" dirty="0"/>
              <a:t> </a:t>
            </a:r>
            <a:r>
              <a:rPr lang="de-CH" dirty="0" err="1"/>
              <a:t>finance</a:t>
            </a:r>
            <a:r>
              <a:rPr lang="de-CH" dirty="0"/>
              <a:t> </a:t>
            </a:r>
            <a:r>
              <a:rPr lang="de-CH" dirty="0" err="1"/>
              <a:t>can</a:t>
            </a:r>
            <a:r>
              <a:rPr lang="de-CH" dirty="0"/>
              <a:t> </a:t>
            </a:r>
            <a:r>
              <a:rPr lang="de-CH" dirty="0" err="1"/>
              <a:t>be</a:t>
            </a:r>
            <a:r>
              <a:rPr lang="de-CH" dirty="0"/>
              <a:t> </a:t>
            </a:r>
            <a:r>
              <a:rPr lang="de-CH" dirty="0" err="1"/>
              <a:t>adjusted</a:t>
            </a:r>
            <a:r>
              <a:rPr lang="de-CH" dirty="0"/>
              <a:t> </a:t>
            </a:r>
            <a:r>
              <a:rPr lang="de-CH" dirty="0" err="1"/>
              <a:t>to</a:t>
            </a:r>
            <a:r>
              <a:rPr lang="de-CH" dirty="0"/>
              <a:t> </a:t>
            </a:r>
            <a:r>
              <a:rPr lang="de-CH" dirty="0" err="1"/>
              <a:t>the</a:t>
            </a:r>
            <a:r>
              <a:rPr lang="de-CH" dirty="0"/>
              <a:t> </a:t>
            </a:r>
            <a:r>
              <a:rPr lang="de-CH" dirty="0" err="1"/>
              <a:t>financial</a:t>
            </a:r>
            <a:r>
              <a:rPr lang="de-CH" dirty="0"/>
              <a:t> </a:t>
            </a:r>
            <a:r>
              <a:rPr lang="de-CH" dirty="0" err="1"/>
              <a:t>status</a:t>
            </a:r>
            <a:r>
              <a:rPr lang="de-CH" dirty="0"/>
              <a:t> </a:t>
            </a:r>
            <a:r>
              <a:rPr lang="de-CH" dirty="0" err="1"/>
              <a:t>of</a:t>
            </a:r>
            <a:r>
              <a:rPr lang="de-CH" dirty="0"/>
              <a:t> </a:t>
            </a:r>
            <a:r>
              <a:rPr lang="de-CH" dirty="0" err="1"/>
              <a:t>the</a:t>
            </a:r>
            <a:r>
              <a:rPr lang="de-CH" dirty="0"/>
              <a:t> </a:t>
            </a:r>
            <a:r>
              <a:rPr lang="de-CH" dirty="0" err="1"/>
              <a:t>company</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51</a:t>
            </a:fld>
            <a:endParaRPr lang="de-CH"/>
          </a:p>
        </p:txBody>
      </p:sp>
    </p:spTree>
    <p:extLst>
      <p:ext uri="{BB962C8B-B14F-4D97-AF65-F5344CB8AC3E}">
        <p14:creationId xmlns:p14="http://schemas.microsoft.com/office/powerpoint/2010/main" val="15914756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52</a:t>
            </a:fld>
            <a:endParaRPr lang="de-CH"/>
          </a:p>
        </p:txBody>
      </p:sp>
    </p:spTree>
    <p:extLst>
      <p:ext uri="{BB962C8B-B14F-4D97-AF65-F5344CB8AC3E}">
        <p14:creationId xmlns:p14="http://schemas.microsoft.com/office/powerpoint/2010/main" val="22438152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53</a:t>
            </a:fld>
            <a:endParaRPr lang="de-CH"/>
          </a:p>
        </p:txBody>
      </p:sp>
    </p:spTree>
    <p:extLst>
      <p:ext uri="{BB962C8B-B14F-4D97-AF65-F5344CB8AC3E}">
        <p14:creationId xmlns:p14="http://schemas.microsoft.com/office/powerpoint/2010/main" val="19483378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54</a:t>
            </a:fld>
            <a:endParaRPr lang="de-CH"/>
          </a:p>
        </p:txBody>
      </p:sp>
    </p:spTree>
    <p:extLst>
      <p:ext uri="{BB962C8B-B14F-4D97-AF65-F5344CB8AC3E}">
        <p14:creationId xmlns:p14="http://schemas.microsoft.com/office/powerpoint/2010/main" val="7887959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Gibt’s</a:t>
            </a:r>
            <a:r>
              <a:rPr lang="en-US" baseline="0" dirty="0"/>
              <a:t> </a:t>
            </a:r>
            <a:r>
              <a:rPr lang="en-US" baseline="0" dirty="0" err="1"/>
              <a:t>herausforderungen</a:t>
            </a:r>
            <a:r>
              <a:rPr lang="en-US" baseline="0" dirty="0"/>
              <a:t>? Ja </a:t>
            </a:r>
            <a:r>
              <a:rPr lang="en-US" baseline="0" dirty="0" err="1"/>
              <a:t>eine</a:t>
            </a:r>
            <a:r>
              <a:rPr lang="en-US" baseline="0" dirty="0"/>
              <a:t> </a:t>
            </a:r>
            <a:r>
              <a:rPr lang="en-US" baseline="0" dirty="0" err="1"/>
              <a:t>jede</a:t>
            </a:r>
            <a:r>
              <a:rPr lang="en-US" baseline="0" dirty="0"/>
              <a:t> </a:t>
            </a:r>
            <a:r>
              <a:rPr lang="en-US" baseline="0" dirty="0" err="1"/>
              <a:t>Menge</a:t>
            </a:r>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55</a:t>
            </a:fld>
            <a:endParaRPr lang="de-CH"/>
          </a:p>
        </p:txBody>
      </p:sp>
    </p:spTree>
    <p:extLst>
      <p:ext uri="{BB962C8B-B14F-4D97-AF65-F5344CB8AC3E}">
        <p14:creationId xmlns:p14="http://schemas.microsoft.com/office/powerpoint/2010/main" val="19046986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Ich muss </a:t>
            </a:r>
            <a:r>
              <a:rPr lang="en-US" dirty="0" err="1"/>
              <a:t>aktiv</a:t>
            </a:r>
            <a:r>
              <a:rPr lang="en-US" dirty="0"/>
              <a:t> sein, </a:t>
            </a:r>
            <a:r>
              <a:rPr lang="en-US" dirty="0" err="1"/>
              <a:t>ich</a:t>
            </a:r>
            <a:r>
              <a:rPr lang="en-US" dirty="0"/>
              <a:t> </a:t>
            </a:r>
            <a:r>
              <a:rPr lang="en-US" dirty="0" err="1"/>
              <a:t>brauche</a:t>
            </a:r>
            <a:r>
              <a:rPr lang="en-US" dirty="0"/>
              <a:t> die </a:t>
            </a:r>
            <a:r>
              <a:rPr lang="en-US" dirty="0" err="1"/>
              <a:t>Energie</a:t>
            </a:r>
            <a:endParaRPr lang="en-US" dirty="0"/>
          </a:p>
          <a:p>
            <a:r>
              <a:rPr lang="en-US" dirty="0"/>
              <a:t>Ich muss </a:t>
            </a:r>
            <a:r>
              <a:rPr lang="en-US" dirty="0" err="1"/>
              <a:t>motiviert</a:t>
            </a:r>
            <a:r>
              <a:rPr lang="en-US" dirty="0"/>
              <a:t> sein und </a:t>
            </a:r>
            <a:r>
              <a:rPr lang="en-US" dirty="0" err="1"/>
              <a:t>Veränderung</a:t>
            </a:r>
            <a:r>
              <a:rPr lang="en-US" dirty="0"/>
              <a:t> </a:t>
            </a:r>
            <a:r>
              <a:rPr lang="en-US" dirty="0" err="1"/>
              <a:t>wollen</a:t>
            </a:r>
            <a:endParaRPr lang="en-US" dirty="0"/>
          </a:p>
          <a:p>
            <a:r>
              <a:rPr lang="en-US" dirty="0"/>
              <a:t>Ich muss </a:t>
            </a:r>
            <a:r>
              <a:rPr lang="en-US" dirty="0" err="1"/>
              <a:t>anderen</a:t>
            </a:r>
            <a:r>
              <a:rPr lang="en-US" dirty="0"/>
              <a:t> </a:t>
            </a:r>
            <a:r>
              <a:rPr lang="en-US" dirty="0" err="1"/>
              <a:t>helfen</a:t>
            </a:r>
            <a:r>
              <a:rPr lang="en-US" dirty="0"/>
              <a:t>, das </a:t>
            </a:r>
            <a:r>
              <a:rPr lang="en-US" dirty="0" err="1"/>
              <a:t>grosse</a:t>
            </a:r>
            <a:r>
              <a:rPr lang="en-US" dirty="0"/>
              <a:t> </a:t>
            </a:r>
            <a:r>
              <a:rPr lang="en-US" dirty="0" err="1"/>
              <a:t>ganze</a:t>
            </a:r>
            <a:r>
              <a:rPr lang="en-US" dirty="0"/>
              <a:t> </a:t>
            </a:r>
            <a:r>
              <a:rPr lang="en-US" dirty="0" err="1"/>
              <a:t>zählt</a:t>
            </a:r>
            <a:endParaRPr lang="en-US" dirty="0"/>
          </a:p>
          <a:p>
            <a:r>
              <a:rPr lang="en-US" dirty="0" err="1"/>
              <a:t>Niemand</a:t>
            </a:r>
            <a:r>
              <a:rPr lang="en-US" dirty="0"/>
              <a:t> </a:t>
            </a:r>
            <a:r>
              <a:rPr lang="en-US" dirty="0" err="1"/>
              <a:t>macht</a:t>
            </a:r>
            <a:r>
              <a:rPr lang="en-US" dirty="0"/>
              <a:t> die </a:t>
            </a:r>
            <a:r>
              <a:rPr lang="en-US" dirty="0" err="1"/>
              <a:t>Entscheidung</a:t>
            </a:r>
            <a:r>
              <a:rPr lang="en-US" dirty="0"/>
              <a:t> </a:t>
            </a:r>
            <a:r>
              <a:rPr lang="en-US" dirty="0" err="1"/>
              <a:t>für</a:t>
            </a:r>
            <a:r>
              <a:rPr lang="en-US" dirty="0"/>
              <a:t> </a:t>
            </a:r>
            <a:r>
              <a:rPr lang="en-US" dirty="0" err="1"/>
              <a:t>mich</a:t>
            </a:r>
            <a:endParaRPr lang="en-US" dirty="0"/>
          </a:p>
          <a:p>
            <a:r>
              <a:rPr lang="en-US" dirty="0" err="1"/>
              <a:t>Niemand</a:t>
            </a:r>
            <a:r>
              <a:rPr lang="en-US" dirty="0"/>
              <a:t> </a:t>
            </a:r>
            <a:r>
              <a:rPr lang="en-US" dirty="0" err="1"/>
              <a:t>wird</a:t>
            </a:r>
            <a:r>
              <a:rPr lang="en-US" dirty="0"/>
              <a:t> </a:t>
            </a:r>
            <a:r>
              <a:rPr lang="en-US" dirty="0" err="1"/>
              <a:t>mir</a:t>
            </a:r>
            <a:r>
              <a:rPr lang="en-US" dirty="0"/>
              <a:t> </a:t>
            </a:r>
            <a:r>
              <a:rPr lang="en-US" dirty="0" err="1"/>
              <a:t>sagen</a:t>
            </a:r>
            <a:r>
              <a:rPr lang="en-US" dirty="0"/>
              <a:t> was </a:t>
            </a:r>
            <a:r>
              <a:rPr lang="en-US" dirty="0" err="1"/>
              <a:t>ich</a:t>
            </a:r>
            <a:r>
              <a:rPr lang="en-US" dirty="0"/>
              <a:t> </a:t>
            </a:r>
            <a:r>
              <a:rPr lang="en-US" dirty="0" err="1"/>
              <a:t>tun</a:t>
            </a:r>
            <a:r>
              <a:rPr lang="en-US" dirty="0"/>
              <a:t> </a:t>
            </a:r>
            <a:r>
              <a:rPr lang="en-US" dirty="0" err="1"/>
              <a:t>soll</a:t>
            </a:r>
            <a:r>
              <a:rPr lang="en-US" dirty="0"/>
              <a:t> und </a:t>
            </a:r>
            <a:r>
              <a:rPr lang="en-US" dirty="0" err="1"/>
              <a:t>warum</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56</a:t>
            </a:fld>
            <a:endParaRPr lang="de-CH"/>
          </a:p>
        </p:txBody>
      </p:sp>
    </p:spTree>
    <p:extLst>
      <p:ext uri="{BB962C8B-B14F-4D97-AF65-F5344CB8AC3E}">
        <p14:creationId xmlns:p14="http://schemas.microsoft.com/office/powerpoint/2010/main" val="34032844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is no “I’m the Rockstar that’s why I get promoted”</a:t>
            </a:r>
          </a:p>
          <a:p>
            <a:endParaRPr lang="en-US" baseline="0" dirty="0"/>
          </a:p>
          <a:p>
            <a:r>
              <a:rPr lang="en-US" baseline="0" dirty="0"/>
              <a:t>Ich </a:t>
            </a:r>
            <a:r>
              <a:rPr lang="en-US" baseline="0" dirty="0" err="1"/>
              <a:t>kann</a:t>
            </a:r>
            <a:r>
              <a:rPr lang="en-US" baseline="0" dirty="0"/>
              <a:t> </a:t>
            </a:r>
            <a:r>
              <a:rPr lang="en-US" baseline="0" dirty="0" err="1"/>
              <a:t>mich</a:t>
            </a:r>
            <a:r>
              <a:rPr lang="en-US" baseline="0" dirty="0"/>
              <a:t> </a:t>
            </a:r>
            <a:r>
              <a:rPr lang="en-US" baseline="0" dirty="0" err="1"/>
              <a:t>weiterentwickeln</a:t>
            </a:r>
            <a:r>
              <a:rPr lang="en-US" baseline="0" dirty="0"/>
              <a:t> in die </a:t>
            </a:r>
            <a:r>
              <a:rPr lang="en-US" baseline="0" dirty="0" err="1"/>
              <a:t>Breite</a:t>
            </a:r>
            <a:r>
              <a:rPr lang="en-US" baseline="0" dirty="0"/>
              <a:t> </a:t>
            </a:r>
            <a:r>
              <a:rPr lang="en-US" baseline="0" dirty="0" err="1"/>
              <a:t>oder</a:t>
            </a:r>
            <a:r>
              <a:rPr lang="en-US" baseline="0" dirty="0"/>
              <a:t> </a:t>
            </a:r>
            <a:r>
              <a:rPr lang="en-US" baseline="0" dirty="0" err="1"/>
              <a:t>Tiefe</a:t>
            </a:r>
            <a:r>
              <a:rPr lang="en-US" baseline="0" dirty="0"/>
              <a:t>.</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57</a:t>
            </a:fld>
            <a:endParaRPr lang="de-CH"/>
          </a:p>
        </p:txBody>
      </p:sp>
    </p:spTree>
    <p:extLst>
      <p:ext uri="{BB962C8B-B14F-4D97-AF65-F5344CB8AC3E}">
        <p14:creationId xmlns:p14="http://schemas.microsoft.com/office/powerpoint/2010/main" val="4994623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Vor</a:t>
            </a:r>
            <a:r>
              <a:rPr lang="en-US" baseline="0" dirty="0"/>
              <a:t> </a:t>
            </a:r>
            <a:r>
              <a:rPr lang="en-US" baseline="0" dirty="0" err="1"/>
              <a:t>allem</a:t>
            </a:r>
            <a:r>
              <a:rPr lang="en-US" baseline="0" dirty="0"/>
              <a:t> </a:t>
            </a:r>
            <a:r>
              <a:rPr lang="en-US" baseline="0" dirty="0" err="1"/>
              <a:t>geschriebene</a:t>
            </a:r>
            <a:r>
              <a:rPr lang="en-US" baseline="0" dirty="0"/>
              <a:t> </a:t>
            </a:r>
            <a:r>
              <a:rPr lang="en-US" baseline="0" dirty="0" err="1"/>
              <a:t>Kommunikation</a:t>
            </a:r>
            <a:r>
              <a:rPr lang="en-US" baseline="0" dirty="0"/>
              <a:t> </a:t>
            </a:r>
            <a:r>
              <a:rPr lang="en-US" baseline="0" dirty="0" err="1"/>
              <a:t>kann</a:t>
            </a:r>
            <a:r>
              <a:rPr lang="en-US" baseline="0" dirty="0"/>
              <a:t> </a:t>
            </a:r>
            <a:r>
              <a:rPr lang="en-US" baseline="0" dirty="0" err="1"/>
              <a:t>sehr</a:t>
            </a:r>
            <a:r>
              <a:rPr lang="en-US" baseline="0" dirty="0"/>
              <a:t> </a:t>
            </a:r>
            <a:r>
              <a:rPr lang="en-US" baseline="0" dirty="0" err="1"/>
              <a:t>schwierig</a:t>
            </a:r>
            <a:r>
              <a:rPr lang="en-US" baseline="0" dirty="0"/>
              <a:t> sein. </a:t>
            </a:r>
            <a:r>
              <a:rPr lang="en-US" baseline="0" dirty="0" err="1"/>
              <a:t>Dazu</a:t>
            </a:r>
            <a:r>
              <a:rPr lang="en-US" baseline="0" dirty="0"/>
              <a:t> </a:t>
            </a:r>
            <a:r>
              <a:rPr lang="en-US" baseline="0" dirty="0" err="1"/>
              <a:t>kommt</a:t>
            </a:r>
            <a:r>
              <a:rPr lang="en-US" baseline="0" dirty="0"/>
              <a:t> </a:t>
            </a:r>
            <a:r>
              <a:rPr lang="en-US" baseline="0" dirty="0" err="1"/>
              <a:t>noch</a:t>
            </a:r>
            <a:r>
              <a:rPr lang="en-US" baseline="0" dirty="0"/>
              <a:t> die </a:t>
            </a:r>
            <a:r>
              <a:rPr lang="en-US" baseline="0" dirty="0" err="1"/>
              <a:t>Fremdsprache</a:t>
            </a:r>
            <a:r>
              <a:rPr lang="en-US" baseline="0"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58</a:t>
            </a:fld>
            <a:endParaRPr lang="de-CH"/>
          </a:p>
        </p:txBody>
      </p:sp>
    </p:spTree>
    <p:extLst>
      <p:ext uri="{BB962C8B-B14F-4D97-AF65-F5344CB8AC3E}">
        <p14:creationId xmlns:p14="http://schemas.microsoft.com/office/powerpoint/2010/main" val="4910881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Persönliche</a:t>
            </a:r>
            <a:r>
              <a:rPr lang="en-US" baseline="0" dirty="0"/>
              <a:t>, </a:t>
            </a:r>
            <a:r>
              <a:rPr lang="en-US" baseline="0" dirty="0" err="1"/>
              <a:t>organisationelle</a:t>
            </a:r>
            <a:r>
              <a:rPr lang="en-US" baseline="0" dirty="0"/>
              <a:t> und </a:t>
            </a:r>
            <a:r>
              <a:rPr lang="en-US" baseline="0" dirty="0" err="1"/>
              <a:t>Prozessänderung</a:t>
            </a:r>
            <a:r>
              <a:rPr lang="en-US" baseline="0" dirty="0"/>
              <a:t> </a:t>
            </a:r>
            <a:r>
              <a:rPr lang="en-US" baseline="0" dirty="0" err="1"/>
              <a:t>ist</a:t>
            </a:r>
            <a:r>
              <a:rPr lang="en-US" baseline="0" dirty="0"/>
              <a:t> </a:t>
            </a:r>
            <a:r>
              <a:rPr lang="en-US" baseline="0" dirty="0" err="1"/>
              <a:t>nie</a:t>
            </a:r>
            <a:r>
              <a:rPr lang="en-US" baseline="0" dirty="0"/>
              <a:t> </a:t>
            </a:r>
            <a:r>
              <a:rPr lang="en-US" baseline="0" dirty="0" err="1"/>
              <a:t>vorbei</a:t>
            </a:r>
            <a:r>
              <a:rPr lang="en-US" baseline="0" dirty="0"/>
              <a:t>. </a:t>
            </a:r>
            <a:r>
              <a:rPr lang="en-US" baseline="0" dirty="0" err="1"/>
              <a:t>Veränderungen</a:t>
            </a:r>
            <a:r>
              <a:rPr lang="en-US" baseline="0" dirty="0"/>
              <a:t> </a:t>
            </a:r>
            <a:r>
              <a:rPr lang="en-US" baseline="0" dirty="0" err="1"/>
              <a:t>passiert</a:t>
            </a:r>
            <a:r>
              <a:rPr lang="en-US" baseline="0" dirty="0"/>
              <a:t> die </a:t>
            </a:r>
            <a:r>
              <a:rPr lang="en-US" baseline="0" dirty="0" err="1"/>
              <a:t>ganze</a:t>
            </a:r>
            <a:r>
              <a:rPr lang="en-US" baseline="0" dirty="0"/>
              <a:t> Zeit. Das </a:t>
            </a:r>
            <a:r>
              <a:rPr lang="en-US" baseline="0" dirty="0" err="1"/>
              <a:t>kann</a:t>
            </a:r>
            <a:r>
              <a:rPr lang="en-US" baseline="0" dirty="0"/>
              <a:t> </a:t>
            </a:r>
            <a:r>
              <a:rPr lang="en-US" baseline="0" dirty="0" err="1"/>
              <a:t>ermüdend</a:t>
            </a:r>
            <a:r>
              <a:rPr lang="en-US" baseline="0" dirty="0"/>
              <a:t> </a:t>
            </a:r>
            <a:r>
              <a:rPr lang="en-US" baseline="0" dirty="0" err="1"/>
              <a:t>seind</a:t>
            </a:r>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59</a:t>
            </a:fld>
            <a:endParaRPr lang="de-CH"/>
          </a:p>
        </p:txBody>
      </p:sp>
    </p:spTree>
    <p:extLst>
      <p:ext uri="{BB962C8B-B14F-4D97-AF65-F5344CB8AC3E}">
        <p14:creationId xmlns:p14="http://schemas.microsoft.com/office/powerpoint/2010/main" val="1178241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Ich </a:t>
            </a:r>
            <a:r>
              <a:rPr lang="en-US" dirty="0" err="1"/>
              <a:t>kann</a:t>
            </a:r>
            <a:r>
              <a:rPr lang="en-US" dirty="0"/>
              <a:t> </a:t>
            </a:r>
            <a:r>
              <a:rPr lang="en-US" dirty="0" err="1"/>
              <a:t>meine</a:t>
            </a:r>
            <a:r>
              <a:rPr lang="en-US" dirty="0"/>
              <a:t> Life / Work balance </a:t>
            </a:r>
            <a:r>
              <a:rPr lang="en-US" dirty="0" err="1"/>
              <a:t>oder</a:t>
            </a:r>
            <a:r>
              <a:rPr lang="en-US" dirty="0"/>
              <a:t> </a:t>
            </a:r>
            <a:r>
              <a:rPr lang="en-US" dirty="0" err="1"/>
              <a:t>wie</a:t>
            </a:r>
            <a:r>
              <a:rPr lang="en-US" dirty="0"/>
              <a:t> </a:t>
            </a:r>
            <a:r>
              <a:rPr lang="en-US" dirty="0" err="1"/>
              <a:t>ich</a:t>
            </a:r>
            <a:r>
              <a:rPr lang="en-US" dirty="0"/>
              <a:t> </a:t>
            </a:r>
            <a:r>
              <a:rPr lang="en-US" dirty="0" err="1"/>
              <a:t>immer</a:t>
            </a:r>
            <a:r>
              <a:rPr lang="en-US" dirty="0"/>
              <a:t> sage Wife / Work balance </a:t>
            </a:r>
            <a:br>
              <a:rPr lang="en-US" dirty="0"/>
            </a:br>
            <a:r>
              <a:rPr lang="en-US" dirty="0"/>
              <a:t>(</a:t>
            </a:r>
            <a:r>
              <a:rPr lang="en-US" dirty="0" err="1"/>
              <a:t>Schicksal</a:t>
            </a:r>
            <a:r>
              <a:rPr lang="en-US" dirty="0"/>
              <a:t> </a:t>
            </a:r>
            <a:r>
              <a:rPr lang="en-US" dirty="0" err="1"/>
              <a:t>wenn</a:t>
            </a:r>
            <a:r>
              <a:rPr lang="en-US" dirty="0"/>
              <a:t> man </a:t>
            </a:r>
            <a:r>
              <a:rPr lang="en-US" dirty="0" err="1"/>
              <a:t>verheiratet</a:t>
            </a:r>
            <a:r>
              <a:rPr lang="en-US" dirty="0"/>
              <a:t> </a:t>
            </a:r>
            <a:r>
              <a:rPr lang="en-US" dirty="0" err="1"/>
              <a:t>ist</a:t>
            </a:r>
            <a:r>
              <a:rPr lang="en-US" dirty="0"/>
              <a:t> ;) )</a:t>
            </a:r>
          </a:p>
          <a:p>
            <a:pPr marL="171450" indent="-171450">
              <a:buFont typeface="Arial" panose="020B0604020202020204" pitchFamily="34" charset="0"/>
              <a:buChar char="•"/>
            </a:pPr>
            <a:r>
              <a:rPr lang="en-US" dirty="0" err="1"/>
              <a:t>D.h</a:t>
            </a:r>
            <a:r>
              <a:rPr lang="en-US" dirty="0"/>
              <a:t>. </a:t>
            </a:r>
            <a:r>
              <a:rPr lang="en-US" dirty="0" err="1"/>
              <a:t>ich</a:t>
            </a:r>
            <a:r>
              <a:rPr lang="en-US" dirty="0"/>
              <a:t> </a:t>
            </a:r>
            <a:r>
              <a:rPr lang="en-US" dirty="0" err="1"/>
              <a:t>kann</a:t>
            </a:r>
            <a:r>
              <a:rPr lang="en-US" dirty="0"/>
              <a:t> </a:t>
            </a:r>
            <a:r>
              <a:rPr lang="en-US" dirty="0" err="1"/>
              <a:t>meine</a:t>
            </a:r>
            <a:r>
              <a:rPr lang="en-US" dirty="0"/>
              <a:t> </a:t>
            </a:r>
            <a:r>
              <a:rPr lang="en-US" dirty="0" err="1"/>
              <a:t>Arbeit</a:t>
            </a:r>
            <a:r>
              <a:rPr lang="en-US" dirty="0"/>
              <a:t> </a:t>
            </a:r>
            <a:r>
              <a:rPr lang="en-US" dirty="0" err="1"/>
              <a:t>rund</a:t>
            </a:r>
            <a:r>
              <a:rPr lang="en-US" dirty="0"/>
              <a:t> um </a:t>
            </a:r>
            <a:r>
              <a:rPr lang="en-US" dirty="0" err="1"/>
              <a:t>mein</a:t>
            </a:r>
            <a:r>
              <a:rPr lang="en-US" dirty="0"/>
              <a:t> </a:t>
            </a:r>
            <a:r>
              <a:rPr lang="en-US" dirty="0" err="1"/>
              <a:t>Privatleben</a:t>
            </a:r>
            <a:r>
              <a:rPr lang="en-US" dirty="0"/>
              <a:t> </a:t>
            </a:r>
            <a:r>
              <a:rPr lang="en-US" dirty="0" err="1"/>
              <a:t>organisieren</a:t>
            </a:r>
            <a:r>
              <a:rPr lang="en-US" dirty="0"/>
              <a:t>.</a:t>
            </a:r>
          </a:p>
          <a:p>
            <a:pPr marL="171450" indent="-171450">
              <a:buFont typeface="Arial" panose="020B0604020202020204" pitchFamily="34" charset="0"/>
              <a:buChar char="•"/>
            </a:pPr>
            <a:r>
              <a:rPr lang="en-US" dirty="0"/>
              <a:t>“Sometimes shit hits the fan”</a:t>
            </a:r>
          </a:p>
          <a:p>
            <a:pPr marL="171450" indent="-171450">
              <a:buFont typeface="Arial" panose="020B0604020202020204" pitchFamily="34" charset="0"/>
              <a:buChar char="•"/>
            </a:pPr>
            <a:r>
              <a:rPr lang="en-US" dirty="0"/>
              <a:t>Das </a:t>
            </a:r>
            <a:r>
              <a:rPr lang="en-US" dirty="0" err="1"/>
              <a:t>passiert</a:t>
            </a:r>
            <a:r>
              <a:rPr lang="en-US" dirty="0"/>
              <a:t> </a:t>
            </a:r>
            <a:r>
              <a:rPr lang="en-US" dirty="0" err="1"/>
              <a:t>jedem</a:t>
            </a:r>
            <a:r>
              <a:rPr lang="en-US" dirty="0"/>
              <a:t> </a:t>
            </a:r>
            <a:r>
              <a:rPr lang="en-US" dirty="0" err="1"/>
              <a:t>einmal</a:t>
            </a:r>
            <a:r>
              <a:rPr lang="en-US" dirty="0"/>
              <a:t> </a:t>
            </a:r>
            <a:r>
              <a:rPr lang="en-US" dirty="0" err="1"/>
              <a:t>im</a:t>
            </a:r>
            <a:r>
              <a:rPr lang="en-US" dirty="0"/>
              <a:t> Leben</a:t>
            </a:r>
          </a:p>
          <a:p>
            <a:pPr marL="171450" indent="-171450">
              <a:buFont typeface="Arial" panose="020B0604020202020204" pitchFamily="34" charset="0"/>
              <a:buChar char="•"/>
            </a:pPr>
            <a:r>
              <a:rPr lang="en-US" dirty="0" err="1"/>
              <a:t>Beispiel</a:t>
            </a:r>
            <a:r>
              <a:rPr lang="en-US" dirty="0"/>
              <a:t> </a:t>
            </a:r>
            <a:r>
              <a:rPr lang="en-US" dirty="0" err="1"/>
              <a:t>Rücken</a:t>
            </a:r>
            <a:r>
              <a:rPr lang="en-US" dirty="0"/>
              <a:t> </a:t>
            </a:r>
            <a:r>
              <a:rPr lang="en-US" dirty="0" err="1"/>
              <a:t>meiner</a:t>
            </a:r>
            <a:r>
              <a:rPr lang="en-US" dirty="0"/>
              <a:t> Frau, Tot der Frau </a:t>
            </a:r>
            <a:r>
              <a:rPr lang="en-US" dirty="0" err="1"/>
              <a:t>eines</a:t>
            </a:r>
            <a:r>
              <a:rPr lang="en-US" dirty="0"/>
              <a:t> </a:t>
            </a:r>
            <a:r>
              <a:rPr lang="en-US" dirty="0" err="1"/>
              <a:t>Arbeitskollegen</a:t>
            </a:r>
            <a:endParaRPr lang="en-US" dirty="0"/>
          </a:p>
          <a:p>
            <a:pPr marL="171450" indent="-171450">
              <a:buFont typeface="Arial" panose="020B0604020202020204" pitchFamily="34" charset="0"/>
              <a:buChar char="•"/>
            </a:pPr>
            <a:r>
              <a:rPr lang="en-US" dirty="0" err="1"/>
              <a:t>Wie</a:t>
            </a:r>
            <a:r>
              <a:rPr lang="en-US" dirty="0"/>
              <a:t> </a:t>
            </a:r>
            <a:r>
              <a:rPr lang="en-US" dirty="0" err="1"/>
              <a:t>wichtig</a:t>
            </a:r>
            <a:r>
              <a:rPr lang="en-US" dirty="0"/>
              <a:t> </a:t>
            </a:r>
            <a:r>
              <a:rPr lang="en-US" dirty="0" err="1"/>
              <a:t>dass</a:t>
            </a:r>
            <a:r>
              <a:rPr lang="en-US" dirty="0"/>
              <a:t> das </a:t>
            </a:r>
            <a:r>
              <a:rPr lang="en-US" dirty="0" err="1"/>
              <a:t>Privatleben</a:t>
            </a:r>
            <a:r>
              <a:rPr lang="en-US" dirty="0"/>
              <a:t> und seine </a:t>
            </a:r>
            <a:r>
              <a:rPr lang="en-US" dirty="0" err="1"/>
              <a:t>Freunde</a:t>
            </a:r>
            <a:r>
              <a:rPr lang="en-US" dirty="0"/>
              <a:t> </a:t>
            </a:r>
            <a:r>
              <a:rPr lang="en-US" dirty="0" err="1"/>
              <a:t>sind</a:t>
            </a:r>
            <a:endParaRPr lang="en-US" dirty="0"/>
          </a:p>
          <a:p>
            <a:pPr marL="171450" indent="-171450">
              <a:buFont typeface="Arial" panose="020B0604020202020204" pitchFamily="34" charset="0"/>
              <a:buChar char="•"/>
            </a:pPr>
            <a:r>
              <a:rPr lang="en-US" dirty="0" err="1"/>
              <a:t>Manchmal</a:t>
            </a:r>
            <a:r>
              <a:rPr lang="en-US" dirty="0"/>
              <a:t> </a:t>
            </a:r>
            <a:r>
              <a:rPr lang="en-US" dirty="0" err="1"/>
              <a:t>hört</a:t>
            </a:r>
            <a:r>
              <a:rPr lang="en-US" dirty="0"/>
              <a:t> man </a:t>
            </a:r>
            <a:r>
              <a:rPr lang="en-US" dirty="0" err="1"/>
              <a:t>dann</a:t>
            </a:r>
            <a:r>
              <a:rPr lang="en-US" dirty="0"/>
              <a:t> “ja </a:t>
            </a:r>
            <a:r>
              <a:rPr lang="en-US" dirty="0" err="1"/>
              <a:t>aber</a:t>
            </a:r>
            <a:r>
              <a:rPr lang="en-US" dirty="0"/>
              <a:t> </a:t>
            </a:r>
            <a:r>
              <a:rPr lang="en-US" dirty="0" err="1"/>
              <a:t>dann</a:t>
            </a:r>
            <a:r>
              <a:rPr lang="en-US" dirty="0"/>
              <a:t> </a:t>
            </a:r>
            <a:r>
              <a:rPr lang="en-US" dirty="0" err="1"/>
              <a:t>bist</a:t>
            </a:r>
            <a:r>
              <a:rPr lang="en-US" dirty="0"/>
              <a:t> du </a:t>
            </a:r>
            <a:r>
              <a:rPr lang="en-US" dirty="0" err="1"/>
              <a:t>nicht</a:t>
            </a:r>
            <a:r>
              <a:rPr lang="en-US" dirty="0"/>
              <a:t> am </a:t>
            </a:r>
            <a:r>
              <a:rPr lang="en-US" dirty="0" err="1"/>
              <a:t>arbeiten</a:t>
            </a:r>
            <a:r>
              <a:rPr lang="en-US" dirty="0"/>
              <a:t>”, ja </a:t>
            </a:r>
            <a:r>
              <a:rPr lang="en-US" dirty="0" err="1"/>
              <a:t>genau</a:t>
            </a:r>
            <a:r>
              <a:rPr lang="en-US" dirty="0"/>
              <a:t>! </a:t>
            </a:r>
            <a:r>
              <a:rPr lang="en-US" dirty="0" err="1"/>
              <a:t>Genau</a:t>
            </a:r>
            <a:r>
              <a:rPr lang="en-US" dirty="0"/>
              <a:t> die Zeit </a:t>
            </a:r>
            <a:r>
              <a:rPr lang="en-US" dirty="0" err="1"/>
              <a:t>für</a:t>
            </a:r>
            <a:r>
              <a:rPr lang="en-US" dirty="0"/>
              <a:t> </a:t>
            </a:r>
            <a:r>
              <a:rPr lang="en-US" dirty="0" err="1"/>
              <a:t>mich</a:t>
            </a:r>
            <a:r>
              <a:rPr lang="en-US" dirty="0"/>
              <a:t> </a:t>
            </a:r>
            <a:r>
              <a:rPr lang="en-US" dirty="0" err="1"/>
              <a:t>ermöglicht</a:t>
            </a:r>
            <a:r>
              <a:rPr lang="en-US" dirty="0"/>
              <a:t> </a:t>
            </a:r>
            <a:r>
              <a:rPr lang="en-US" dirty="0" err="1"/>
              <a:t>Raum</a:t>
            </a:r>
            <a:r>
              <a:rPr lang="en-US" dirty="0"/>
              <a:t> </a:t>
            </a:r>
            <a:r>
              <a:rPr lang="en-US" dirty="0" err="1"/>
              <a:t>für</a:t>
            </a:r>
            <a:r>
              <a:rPr lang="en-US" dirty="0"/>
              <a:t> </a:t>
            </a:r>
            <a:r>
              <a:rPr lang="en-US" dirty="0" err="1"/>
              <a:t>Kreativität</a:t>
            </a:r>
            <a:r>
              <a:rPr lang="en-US" dirty="0"/>
              <a:t> und </a:t>
            </a:r>
            <a:r>
              <a:rPr lang="en-US" dirty="0" err="1"/>
              <a:t>Veränderung</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8685161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60</a:t>
            </a:fld>
            <a:endParaRPr lang="de-CH"/>
          </a:p>
        </p:txBody>
      </p:sp>
    </p:spTree>
    <p:extLst>
      <p:ext uri="{BB962C8B-B14F-4D97-AF65-F5344CB8AC3E}">
        <p14:creationId xmlns:p14="http://schemas.microsoft.com/office/powerpoint/2010/main" val="3977604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Ich </a:t>
            </a:r>
            <a:r>
              <a:rPr lang="en-US" dirty="0" err="1"/>
              <a:t>liebe</a:t>
            </a:r>
            <a:r>
              <a:rPr lang="en-US" dirty="0"/>
              <a:t> </a:t>
            </a:r>
            <a:r>
              <a:rPr lang="en-US" dirty="0" err="1"/>
              <a:t>Herausforderungen</a:t>
            </a:r>
            <a:endParaRPr lang="en-US" dirty="0"/>
          </a:p>
          <a:p>
            <a:endParaRPr lang="en-US" dirty="0"/>
          </a:p>
          <a:p>
            <a:r>
              <a:rPr lang="en-US" dirty="0" err="1"/>
              <a:t>ich</a:t>
            </a:r>
            <a:r>
              <a:rPr lang="en-US" dirty="0"/>
              <a:t> </a:t>
            </a:r>
            <a:r>
              <a:rPr lang="en-US" dirty="0" err="1"/>
              <a:t>hoffe</a:t>
            </a:r>
            <a:r>
              <a:rPr lang="en-US" dirty="0"/>
              <a:t> </a:t>
            </a:r>
            <a:r>
              <a:rPr lang="en-US" dirty="0" err="1"/>
              <a:t>ihr</a:t>
            </a:r>
            <a:r>
              <a:rPr lang="en-US" dirty="0"/>
              <a:t> </a:t>
            </a:r>
            <a:r>
              <a:rPr lang="en-US" dirty="0" err="1"/>
              <a:t>konntet</a:t>
            </a:r>
            <a:r>
              <a:rPr lang="en-US" dirty="0"/>
              <a:t> </a:t>
            </a:r>
            <a:r>
              <a:rPr lang="en-US" dirty="0" err="1"/>
              <a:t>ein</a:t>
            </a:r>
            <a:r>
              <a:rPr lang="en-US" dirty="0"/>
              <a:t> </a:t>
            </a:r>
            <a:r>
              <a:rPr lang="en-US" dirty="0" err="1"/>
              <a:t>paar</a:t>
            </a:r>
            <a:r>
              <a:rPr lang="en-US" dirty="0"/>
              <a:t> </a:t>
            </a:r>
            <a:r>
              <a:rPr lang="en-US" dirty="0" err="1"/>
              <a:t>interessante</a:t>
            </a:r>
            <a:r>
              <a:rPr lang="en-US" dirty="0"/>
              <a:t> </a:t>
            </a:r>
            <a:r>
              <a:rPr lang="en-US" dirty="0" err="1"/>
              <a:t>Aspekte</a:t>
            </a:r>
            <a:r>
              <a:rPr lang="en-US" dirty="0"/>
              <a:t> </a:t>
            </a:r>
            <a:r>
              <a:rPr lang="en-US" dirty="0" err="1"/>
              <a:t>für</a:t>
            </a:r>
            <a:r>
              <a:rPr lang="en-US" dirty="0"/>
              <a:t> </a:t>
            </a:r>
            <a:r>
              <a:rPr lang="en-US" dirty="0" err="1"/>
              <a:t>eure</a:t>
            </a:r>
            <a:r>
              <a:rPr lang="en-US" dirty="0"/>
              <a:t> </a:t>
            </a:r>
            <a:r>
              <a:rPr lang="en-US" dirty="0" err="1"/>
              <a:t>Unternehmung</a:t>
            </a:r>
            <a:r>
              <a:rPr lang="en-US" dirty="0"/>
              <a:t> und </a:t>
            </a:r>
            <a:r>
              <a:rPr lang="en-US" dirty="0" err="1"/>
              <a:t>persönlichen</a:t>
            </a:r>
            <a:r>
              <a:rPr lang="en-US" dirty="0"/>
              <a:t> </a:t>
            </a:r>
            <a:r>
              <a:rPr lang="en-US" dirty="0" err="1"/>
              <a:t>Ziele</a:t>
            </a:r>
            <a:r>
              <a:rPr lang="en-US" dirty="0"/>
              <a:t> </a:t>
            </a:r>
            <a:r>
              <a:rPr lang="en-US" dirty="0" err="1"/>
              <a:t>mitnehmen</a:t>
            </a:r>
            <a:endParaRPr lang="en-US" dirty="0"/>
          </a:p>
          <a:p>
            <a:endParaRPr lang="en-US" dirty="0"/>
          </a:p>
          <a:p>
            <a:r>
              <a:rPr lang="en-US" dirty="0"/>
              <a:t>Ich bin </a:t>
            </a:r>
            <a:r>
              <a:rPr lang="en-US" dirty="0" err="1"/>
              <a:t>überzeugt</a:t>
            </a:r>
            <a:r>
              <a:rPr lang="en-US" dirty="0"/>
              <a:t> </a:t>
            </a:r>
            <a:r>
              <a:rPr lang="en-US" dirty="0" err="1"/>
              <a:t>dass</a:t>
            </a:r>
            <a:r>
              <a:rPr lang="en-US" dirty="0"/>
              <a:t> die </a:t>
            </a:r>
            <a:r>
              <a:rPr lang="en-US" dirty="0" err="1"/>
              <a:t>Traditionelle</a:t>
            </a:r>
            <a:r>
              <a:rPr lang="en-US" dirty="0"/>
              <a:t> </a:t>
            </a:r>
            <a:r>
              <a:rPr lang="en-US" dirty="0" err="1"/>
              <a:t>Arbeitsweise</a:t>
            </a:r>
            <a:r>
              <a:rPr lang="en-US" dirty="0"/>
              <a:t> in der </a:t>
            </a:r>
            <a:r>
              <a:rPr lang="en-US" dirty="0" err="1"/>
              <a:t>Zukunft</a:t>
            </a:r>
            <a:r>
              <a:rPr lang="en-US" dirty="0"/>
              <a:t> </a:t>
            </a:r>
            <a:r>
              <a:rPr lang="en-US" dirty="0" err="1"/>
              <a:t>immer</a:t>
            </a:r>
            <a:r>
              <a:rPr lang="en-US" dirty="0"/>
              <a:t> </a:t>
            </a:r>
            <a:r>
              <a:rPr lang="en-US" dirty="0" err="1"/>
              <a:t>mehr</a:t>
            </a:r>
            <a:r>
              <a:rPr lang="en-US" dirty="0"/>
              <a:t> </a:t>
            </a:r>
            <a:r>
              <a:rPr lang="en-US" dirty="0" err="1"/>
              <a:t>verschwinden</a:t>
            </a:r>
            <a:r>
              <a:rPr lang="en-US" dirty="0"/>
              <a:t> </a:t>
            </a:r>
            <a:r>
              <a:rPr lang="en-US" dirty="0" err="1"/>
              <a:t>wird</a:t>
            </a:r>
            <a:endParaRPr lang="en-US" dirty="0"/>
          </a:p>
          <a:p>
            <a:r>
              <a:rPr lang="en-US" dirty="0" err="1"/>
              <a:t>Gerade</a:t>
            </a:r>
            <a:r>
              <a:rPr lang="en-US" dirty="0"/>
              <a:t> </a:t>
            </a:r>
            <a:r>
              <a:rPr lang="en-US" dirty="0" err="1"/>
              <a:t>im</a:t>
            </a:r>
            <a:r>
              <a:rPr lang="en-US" dirty="0"/>
              <a:t> Software </a:t>
            </a:r>
            <a:r>
              <a:rPr lang="en-US" dirty="0" err="1"/>
              <a:t>Umfeld</a:t>
            </a:r>
            <a:r>
              <a:rPr lang="en-US" dirty="0"/>
              <a:t> </a:t>
            </a:r>
            <a:r>
              <a:rPr lang="en-US" dirty="0" err="1"/>
              <a:t>braucht</a:t>
            </a:r>
            <a:r>
              <a:rPr lang="en-US" dirty="0"/>
              <a:t> </a:t>
            </a:r>
            <a:r>
              <a:rPr lang="en-US" dirty="0" err="1"/>
              <a:t>es</a:t>
            </a:r>
            <a:r>
              <a:rPr lang="en-US" dirty="0"/>
              <a:t> </a:t>
            </a:r>
            <a:r>
              <a:rPr lang="en-US" dirty="0" err="1"/>
              <a:t>immer</a:t>
            </a:r>
            <a:r>
              <a:rPr lang="en-US" dirty="0"/>
              <a:t> </a:t>
            </a:r>
            <a:r>
              <a:rPr lang="en-US" dirty="0" err="1"/>
              <a:t>mehr</a:t>
            </a:r>
            <a:r>
              <a:rPr lang="en-US" dirty="0"/>
              <a:t> </a:t>
            </a:r>
            <a:r>
              <a:rPr lang="en-US" dirty="0" err="1"/>
              <a:t>spezialisierung</a:t>
            </a:r>
            <a:r>
              <a:rPr lang="en-US" dirty="0"/>
              <a:t>, den </a:t>
            </a:r>
            <a:r>
              <a:rPr lang="en-US" dirty="0" err="1"/>
              <a:t>einfache</a:t>
            </a:r>
            <a:r>
              <a:rPr lang="en-US" dirty="0"/>
              <a:t> </a:t>
            </a:r>
            <a:r>
              <a:rPr lang="en-US" dirty="0" err="1"/>
              <a:t>Arbeit</a:t>
            </a:r>
            <a:r>
              <a:rPr lang="en-US" dirty="0"/>
              <a:t> </a:t>
            </a:r>
            <a:r>
              <a:rPr lang="en-US" dirty="0" err="1"/>
              <a:t>kann</a:t>
            </a:r>
            <a:r>
              <a:rPr lang="en-US" dirty="0"/>
              <a:t> </a:t>
            </a:r>
            <a:r>
              <a:rPr lang="en-US" dirty="0" err="1"/>
              <a:t>automatisiert</a:t>
            </a:r>
            <a:r>
              <a:rPr lang="en-US" dirty="0"/>
              <a:t> warden</a:t>
            </a:r>
          </a:p>
          <a:p>
            <a:r>
              <a:rPr lang="en-US" dirty="0" err="1"/>
              <a:t>Darum</a:t>
            </a:r>
            <a:r>
              <a:rPr lang="en-US" dirty="0"/>
              <a:t> </a:t>
            </a:r>
            <a:r>
              <a:rPr lang="en-US" dirty="0" err="1"/>
              <a:t>ist</a:t>
            </a:r>
            <a:r>
              <a:rPr lang="en-US" dirty="0"/>
              <a:t> </a:t>
            </a:r>
            <a:r>
              <a:rPr lang="en-US" dirty="0" err="1"/>
              <a:t>es</a:t>
            </a:r>
            <a:r>
              <a:rPr lang="en-US" dirty="0"/>
              <a:t> so </a:t>
            </a:r>
            <a:r>
              <a:rPr lang="en-US" dirty="0" err="1"/>
              <a:t>wichtig</a:t>
            </a:r>
            <a:r>
              <a:rPr lang="en-US" dirty="0"/>
              <a:t>, </a:t>
            </a:r>
            <a:r>
              <a:rPr lang="en-US" dirty="0" err="1"/>
              <a:t>dass</a:t>
            </a:r>
            <a:r>
              <a:rPr lang="en-US" dirty="0"/>
              <a:t> </a:t>
            </a:r>
            <a:r>
              <a:rPr lang="en-US" dirty="0" err="1"/>
              <a:t>Unternehmungen</a:t>
            </a:r>
            <a:r>
              <a:rPr lang="en-US" dirty="0"/>
              <a:t> </a:t>
            </a:r>
            <a:r>
              <a:rPr lang="en-US" dirty="0" err="1"/>
              <a:t>ihr</a:t>
            </a:r>
            <a:r>
              <a:rPr lang="en-US" dirty="0"/>
              <a:t> </a:t>
            </a:r>
            <a:r>
              <a:rPr lang="en-US" dirty="0" err="1"/>
              <a:t>wichtigstes</a:t>
            </a:r>
            <a:r>
              <a:rPr lang="en-US" dirty="0"/>
              <a:t> Gut, </a:t>
            </a:r>
            <a:r>
              <a:rPr lang="en-US" dirty="0" err="1"/>
              <a:t>ihre</a:t>
            </a:r>
            <a:r>
              <a:rPr lang="en-US" dirty="0"/>
              <a:t> </a:t>
            </a:r>
            <a:r>
              <a:rPr lang="en-US" dirty="0" err="1"/>
              <a:t>Mitarbeiter</a:t>
            </a:r>
            <a:r>
              <a:rPr lang="en-US" dirty="0"/>
              <a:t>, </a:t>
            </a:r>
            <a:r>
              <a:rPr lang="en-US" dirty="0" err="1"/>
              <a:t>Wertschätzen</a:t>
            </a:r>
            <a:r>
              <a:rPr lang="en-US" dirty="0"/>
              <a:t> und </a:t>
            </a:r>
            <a:r>
              <a:rPr lang="en-US" dirty="0" err="1"/>
              <a:t>ihnen</a:t>
            </a:r>
            <a:r>
              <a:rPr lang="en-US" dirty="0"/>
              <a:t> die </a:t>
            </a:r>
            <a:r>
              <a:rPr lang="en-US" dirty="0" err="1"/>
              <a:t>Möglichkeit</a:t>
            </a:r>
            <a:r>
              <a:rPr lang="en-US" dirty="0"/>
              <a:t> </a:t>
            </a:r>
            <a:r>
              <a:rPr lang="en-US" dirty="0" err="1"/>
              <a:t>geben</a:t>
            </a:r>
            <a:r>
              <a:rPr lang="en-US" dirty="0"/>
              <a:t> die </a:t>
            </a:r>
            <a:r>
              <a:rPr lang="en-US" dirty="0" err="1"/>
              <a:t>Arbeit</a:t>
            </a:r>
            <a:r>
              <a:rPr lang="en-US" dirty="0"/>
              <a:t> in </a:t>
            </a:r>
            <a:r>
              <a:rPr lang="en-US" dirty="0" err="1"/>
              <a:t>ihr</a:t>
            </a:r>
            <a:r>
              <a:rPr lang="en-US" dirty="0"/>
              <a:t> </a:t>
            </a:r>
            <a:r>
              <a:rPr lang="en-US" dirty="0" err="1"/>
              <a:t>Privatleben</a:t>
            </a:r>
            <a:r>
              <a:rPr lang="en-US" dirty="0"/>
              <a:t> </a:t>
            </a:r>
            <a:r>
              <a:rPr lang="en-US" dirty="0" err="1"/>
              <a:t>zu</a:t>
            </a:r>
            <a:r>
              <a:rPr lang="en-US" dirty="0"/>
              <a:t> </a:t>
            </a:r>
            <a:r>
              <a:rPr lang="en-US" dirty="0" err="1"/>
              <a:t>integrieren</a:t>
            </a:r>
            <a:r>
              <a:rPr lang="en-US" dirty="0"/>
              <a:t>. </a:t>
            </a:r>
            <a:r>
              <a:rPr lang="en-US" dirty="0" err="1"/>
              <a:t>Vertrauen</a:t>
            </a:r>
            <a:r>
              <a:rPr lang="en-US" dirty="0"/>
              <a:t>, </a:t>
            </a:r>
            <a:r>
              <a:rPr lang="en-US" dirty="0" err="1"/>
              <a:t>Miteinander</a:t>
            </a:r>
            <a:r>
              <a:rPr lang="en-US" dirty="0"/>
              <a:t> </a:t>
            </a:r>
            <a:r>
              <a:rPr lang="en-US" dirty="0" err="1"/>
              <a:t>mit</a:t>
            </a:r>
            <a:r>
              <a:rPr lang="en-US" dirty="0"/>
              <a:t> </a:t>
            </a:r>
            <a:r>
              <a:rPr lang="en-US" dirty="0" err="1"/>
              <a:t>entsprechenden</a:t>
            </a:r>
            <a:r>
              <a:rPr lang="en-US" dirty="0"/>
              <a:t> </a:t>
            </a:r>
            <a:r>
              <a:rPr lang="en-US" dirty="0" err="1"/>
              <a:t>Freiheiten</a:t>
            </a:r>
            <a:r>
              <a:rPr lang="en-US" dirty="0"/>
              <a:t> </a:t>
            </a:r>
            <a:r>
              <a:rPr lang="en-US" dirty="0" err="1"/>
              <a:t>ist</a:t>
            </a:r>
            <a:r>
              <a:rPr lang="en-US" dirty="0"/>
              <a:t> die </a:t>
            </a:r>
            <a:r>
              <a:rPr lang="en-US" dirty="0" err="1"/>
              <a:t>Zukunft</a:t>
            </a:r>
            <a:r>
              <a:rPr lang="en-US" dirty="0"/>
              <a:t>. </a:t>
            </a:r>
            <a:r>
              <a:rPr lang="en-US" dirty="0" err="1"/>
              <a:t>Traditionelle</a:t>
            </a:r>
            <a:r>
              <a:rPr lang="en-US" dirty="0"/>
              <a:t> Manager und das von </a:t>
            </a:r>
            <a:r>
              <a:rPr lang="en-US" dirty="0" err="1"/>
              <a:t>oben</a:t>
            </a:r>
            <a:r>
              <a:rPr lang="en-US" dirty="0"/>
              <a:t> </a:t>
            </a:r>
            <a:r>
              <a:rPr lang="en-US" dirty="0" err="1"/>
              <a:t>herab</a:t>
            </a:r>
            <a:r>
              <a:rPr lang="en-US" dirty="0"/>
              <a:t> Command &amp; Control muss </a:t>
            </a:r>
            <a:r>
              <a:rPr lang="en-US" dirty="0" err="1"/>
              <a:t>verschwinden</a:t>
            </a:r>
            <a:r>
              <a:rPr lang="en-US" dirty="0"/>
              <a:t>.</a:t>
            </a:r>
          </a:p>
          <a:p>
            <a:endParaRPr lang="en-US" dirty="0"/>
          </a:p>
          <a:p>
            <a:r>
              <a:rPr lang="en-US" dirty="0" err="1"/>
              <a:t>Danke</a:t>
            </a:r>
            <a:r>
              <a:rPr lang="en-US" dirty="0"/>
              <a:t> </a:t>
            </a:r>
            <a:r>
              <a:rPr lang="en-US" dirty="0" err="1"/>
              <a:t>fürs</a:t>
            </a:r>
            <a:r>
              <a:rPr lang="en-US" dirty="0"/>
              <a:t> </a:t>
            </a:r>
            <a:r>
              <a:rPr lang="en-US" dirty="0" err="1"/>
              <a:t>zuhören</a:t>
            </a:r>
            <a:r>
              <a:rPr lang="en-US" dirty="0"/>
              <a:t> und </a:t>
            </a:r>
          </a:p>
        </p:txBody>
      </p:sp>
      <p:sp>
        <p:nvSpPr>
          <p:cNvPr id="4" name="Slide Number Placeholder 3"/>
          <p:cNvSpPr>
            <a:spLocks noGrp="1"/>
          </p:cNvSpPr>
          <p:nvPr>
            <p:ph type="sldNum" sz="quarter" idx="10"/>
          </p:nvPr>
        </p:nvSpPr>
        <p:spPr/>
        <p:txBody>
          <a:bodyPr/>
          <a:lstStyle/>
          <a:p>
            <a:fld id="{9BCA07FD-5BD5-4529-84B0-48DD2C561176}" type="slidenum">
              <a:rPr lang="de-CH" smtClean="0"/>
              <a:t>61</a:t>
            </a:fld>
            <a:endParaRPr lang="de-CH"/>
          </a:p>
        </p:txBody>
      </p:sp>
    </p:spTree>
    <p:extLst>
      <p:ext uri="{BB962C8B-B14F-4D97-AF65-F5344CB8AC3E}">
        <p14:creationId xmlns:p14="http://schemas.microsoft.com/office/powerpoint/2010/main" val="9562627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62</a:t>
            </a:fld>
            <a:endParaRPr lang="de-CH"/>
          </a:p>
        </p:txBody>
      </p:sp>
    </p:spTree>
    <p:extLst>
      <p:ext uri="{BB962C8B-B14F-4D97-AF65-F5344CB8AC3E}">
        <p14:creationId xmlns:p14="http://schemas.microsoft.com/office/powerpoint/2010/main" val="24815825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that can be answered in blog posts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63</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10"/>
          </p:nvPr>
        </p:nvSpPr>
        <p:spPr/>
        <p:txBody>
          <a:bodyPr/>
          <a:lstStyle/>
          <a:p>
            <a:fld id="{9BCA07FD-5BD5-4529-84B0-48DD2C561176}" type="slidenum">
              <a:rPr lang="de-CH" smtClean="0"/>
              <a:t>64</a:t>
            </a:fld>
            <a:endParaRPr lang="de-CH"/>
          </a:p>
        </p:txBody>
      </p:sp>
    </p:spTree>
    <p:extLst>
      <p:ext uri="{BB962C8B-B14F-4D97-AF65-F5344CB8AC3E}">
        <p14:creationId xmlns:p14="http://schemas.microsoft.com/office/powerpoint/2010/main" val="11452723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68</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69</a:t>
            </a:fld>
            <a:endParaRPr lang="de-CH"/>
          </a:p>
        </p:txBody>
      </p:sp>
    </p:spTree>
    <p:extLst>
      <p:ext uri="{BB962C8B-B14F-4D97-AF65-F5344CB8AC3E}">
        <p14:creationId xmlns:p14="http://schemas.microsoft.com/office/powerpoint/2010/main" val="3987399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Ich </a:t>
            </a:r>
            <a:r>
              <a:rPr lang="en-US" dirty="0" err="1"/>
              <a:t>kann</a:t>
            </a:r>
            <a:r>
              <a:rPr lang="en-US" dirty="0"/>
              <a:t> </a:t>
            </a:r>
            <a:r>
              <a:rPr lang="en-US" dirty="0" err="1"/>
              <a:t>auch</a:t>
            </a:r>
            <a:r>
              <a:rPr lang="en-US" dirty="0"/>
              <a:t> </a:t>
            </a:r>
            <a:r>
              <a:rPr lang="en-US" dirty="0" err="1"/>
              <a:t>tun</a:t>
            </a:r>
            <a:r>
              <a:rPr lang="en-US" dirty="0"/>
              <a:t> was </a:t>
            </a:r>
            <a:r>
              <a:rPr lang="en-US" dirty="0" err="1"/>
              <a:t>ich</a:t>
            </a:r>
            <a:r>
              <a:rPr lang="en-US" dirty="0"/>
              <a:t> will. </a:t>
            </a:r>
          </a:p>
          <a:p>
            <a:pPr marL="171450" indent="-171450">
              <a:buFont typeface="Arial" panose="020B0604020202020204" pitchFamily="34" charset="0"/>
              <a:buChar char="•"/>
            </a:pPr>
            <a:r>
              <a:rPr lang="en-US" dirty="0" err="1"/>
              <a:t>Es</a:t>
            </a:r>
            <a:r>
              <a:rPr lang="en-US" dirty="0"/>
              <a:t> </a:t>
            </a:r>
            <a:r>
              <a:rPr lang="en-US" dirty="0" err="1"/>
              <a:t>ist</a:t>
            </a:r>
            <a:r>
              <a:rPr lang="en-US" dirty="0"/>
              <a:t> </a:t>
            </a:r>
            <a:r>
              <a:rPr lang="en-US" dirty="0" err="1"/>
              <a:t>meine</a:t>
            </a:r>
            <a:r>
              <a:rPr lang="en-US" dirty="0"/>
              <a:t> </a:t>
            </a:r>
            <a:r>
              <a:rPr lang="en-US" dirty="0" err="1"/>
              <a:t>Entscheidung</a:t>
            </a:r>
            <a:r>
              <a:rPr lang="en-US" dirty="0"/>
              <a:t> an was </a:t>
            </a:r>
            <a:r>
              <a:rPr lang="en-US" dirty="0" err="1"/>
              <a:t>ich</a:t>
            </a:r>
            <a:r>
              <a:rPr lang="en-US" dirty="0"/>
              <a:t> </a:t>
            </a:r>
            <a:r>
              <a:rPr lang="en-US" dirty="0" err="1"/>
              <a:t>arbeite</a:t>
            </a:r>
            <a:r>
              <a:rPr lang="en-US" dirty="0"/>
              <a:t>. </a:t>
            </a:r>
          </a:p>
          <a:p>
            <a:pPr marL="171450" indent="-171450">
              <a:buFont typeface="Arial" panose="020B0604020202020204" pitchFamily="34" charset="0"/>
              <a:buChar char="•"/>
            </a:pPr>
            <a:r>
              <a:rPr lang="en-US" dirty="0" err="1"/>
              <a:t>Keine</a:t>
            </a:r>
            <a:r>
              <a:rPr lang="en-US" dirty="0"/>
              <a:t> Manager die </a:t>
            </a:r>
            <a:r>
              <a:rPr lang="en-US" dirty="0" err="1"/>
              <a:t>mir</a:t>
            </a:r>
            <a:r>
              <a:rPr lang="en-US" dirty="0"/>
              <a:t> </a:t>
            </a:r>
            <a:r>
              <a:rPr lang="en-US" dirty="0" err="1"/>
              <a:t>sagen</a:t>
            </a:r>
            <a:r>
              <a:rPr lang="en-US" dirty="0"/>
              <a:t> was </a:t>
            </a:r>
            <a:r>
              <a:rPr lang="en-US" dirty="0" err="1"/>
              <a:t>ich</a:t>
            </a:r>
            <a:r>
              <a:rPr lang="en-US" dirty="0"/>
              <a:t> </a:t>
            </a:r>
            <a:r>
              <a:rPr lang="en-US" dirty="0" err="1"/>
              <a:t>zu</a:t>
            </a:r>
            <a:r>
              <a:rPr lang="en-US" dirty="0"/>
              <a:t> </a:t>
            </a:r>
            <a:r>
              <a:rPr lang="en-US" dirty="0" err="1"/>
              <a:t>tun</a:t>
            </a:r>
            <a:r>
              <a:rPr lang="en-US" dirty="0"/>
              <a:t> </a:t>
            </a:r>
            <a:r>
              <a:rPr lang="en-US" dirty="0" err="1"/>
              <a:t>habe</a:t>
            </a:r>
            <a:r>
              <a:rPr lang="en-US" dirty="0"/>
              <a:t>. </a:t>
            </a:r>
          </a:p>
          <a:p>
            <a:pPr marL="171450" indent="-171450">
              <a:buFont typeface="Arial" panose="020B0604020202020204" pitchFamily="34" charset="0"/>
              <a:buChar char="•"/>
            </a:pPr>
            <a:r>
              <a:rPr lang="en-US" dirty="0"/>
              <a:t>Ich </a:t>
            </a:r>
            <a:r>
              <a:rPr lang="en-US" dirty="0" err="1"/>
              <a:t>arbeite</a:t>
            </a:r>
            <a:r>
              <a:rPr lang="en-US" dirty="0"/>
              <a:t> an </a:t>
            </a:r>
            <a:r>
              <a:rPr lang="en-US" dirty="0" err="1"/>
              <a:t>Dingen</a:t>
            </a:r>
            <a:r>
              <a:rPr lang="en-US" dirty="0"/>
              <a:t> </a:t>
            </a:r>
            <a:r>
              <a:rPr lang="en-US" dirty="0" err="1"/>
              <a:t>bei</a:t>
            </a:r>
            <a:r>
              <a:rPr lang="en-US" dirty="0"/>
              <a:t> </a:t>
            </a:r>
            <a:r>
              <a:rPr lang="en-US" dirty="0" err="1"/>
              <a:t>denen</a:t>
            </a:r>
            <a:r>
              <a:rPr lang="en-US" dirty="0"/>
              <a:t> </a:t>
            </a:r>
            <a:r>
              <a:rPr lang="en-US" dirty="0" err="1"/>
              <a:t>ich</a:t>
            </a:r>
            <a:r>
              <a:rPr lang="en-US" dirty="0"/>
              <a:t> Wert </a:t>
            </a:r>
            <a:r>
              <a:rPr lang="en-US" dirty="0" err="1"/>
              <a:t>generieren</a:t>
            </a:r>
            <a:r>
              <a:rPr lang="en-US" dirty="0"/>
              <a:t> </a:t>
            </a:r>
            <a:r>
              <a:rPr lang="en-US" dirty="0" err="1"/>
              <a:t>kann</a:t>
            </a:r>
            <a:r>
              <a:rPr lang="en-US"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1278770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 </a:t>
            </a:r>
            <a:r>
              <a:rPr lang="en-US" dirty="0" err="1"/>
              <a:t>tönt</a:t>
            </a:r>
            <a:r>
              <a:rPr lang="en-US" dirty="0"/>
              <a:t> </a:t>
            </a:r>
            <a:r>
              <a:rPr lang="en-US" dirty="0" err="1"/>
              <a:t>wie</a:t>
            </a:r>
            <a:r>
              <a:rPr lang="en-US" dirty="0"/>
              <a:t> Chaos</a:t>
            </a:r>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1714647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 </a:t>
            </a:r>
            <a:r>
              <a:rPr lang="en-US" dirty="0" err="1"/>
              <a:t>manchmal</a:t>
            </a:r>
            <a:r>
              <a:rPr lang="en-US" dirty="0"/>
              <a:t> </a:t>
            </a:r>
            <a:r>
              <a:rPr lang="en-US" dirty="0" err="1"/>
              <a:t>ist</a:t>
            </a:r>
            <a:r>
              <a:rPr lang="en-US" dirty="0"/>
              <a:t> </a:t>
            </a:r>
            <a:r>
              <a:rPr lang="en-US" dirty="0" err="1"/>
              <a:t>es</a:t>
            </a:r>
            <a:r>
              <a:rPr lang="en-US" dirty="0"/>
              <a:t> Chaos </a:t>
            </a:r>
            <a:r>
              <a:rPr lang="en-US" dirty="0" err="1"/>
              <a:t>aber</a:t>
            </a:r>
            <a:r>
              <a:rPr lang="en-US" dirty="0"/>
              <a:t> bevor </a:t>
            </a:r>
            <a:r>
              <a:rPr lang="en-US" dirty="0" err="1"/>
              <a:t>ich</a:t>
            </a:r>
            <a:r>
              <a:rPr lang="en-US" dirty="0"/>
              <a:t> </a:t>
            </a:r>
            <a:r>
              <a:rPr lang="en-US" dirty="0" err="1"/>
              <a:t>weiter</a:t>
            </a:r>
            <a:r>
              <a:rPr lang="en-US" dirty="0"/>
              <a:t> </a:t>
            </a:r>
            <a:r>
              <a:rPr lang="en-US" dirty="0" err="1"/>
              <a:t>darauf</a:t>
            </a:r>
            <a:r>
              <a:rPr lang="en-US" dirty="0"/>
              <a:t> </a:t>
            </a:r>
            <a:r>
              <a:rPr lang="en-US" dirty="0" err="1"/>
              <a:t>eingehe</a:t>
            </a:r>
            <a:r>
              <a:rPr lang="en-US" dirty="0"/>
              <a:t> was </a:t>
            </a:r>
            <a:r>
              <a:rPr lang="en-US" dirty="0" err="1"/>
              <a:t>wir</a:t>
            </a:r>
            <a:r>
              <a:rPr lang="en-US" dirty="0"/>
              <a:t> </a:t>
            </a:r>
            <a:r>
              <a:rPr lang="en-US" dirty="0" err="1"/>
              <a:t>tun</a:t>
            </a:r>
            <a:r>
              <a:rPr lang="en-US" dirty="0"/>
              <a:t> um das Chaos </a:t>
            </a:r>
            <a:r>
              <a:rPr lang="en-US" dirty="0" err="1"/>
              <a:t>zu</a:t>
            </a:r>
            <a:r>
              <a:rPr lang="en-US" dirty="0"/>
              <a:t> </a:t>
            </a:r>
            <a:r>
              <a:rPr lang="en-US" dirty="0" err="1"/>
              <a:t>kontrollieren</a:t>
            </a:r>
            <a:r>
              <a:rPr lang="en-US" dirty="0"/>
              <a:t> </a:t>
            </a:r>
            <a:r>
              <a:rPr lang="en-US" dirty="0" err="1"/>
              <a:t>mache</a:t>
            </a:r>
            <a:r>
              <a:rPr lang="en-US" dirty="0"/>
              <a:t> </a:t>
            </a:r>
            <a:r>
              <a:rPr lang="en-US" dirty="0" err="1"/>
              <a:t>ich</a:t>
            </a:r>
            <a:r>
              <a:rPr lang="en-US" dirty="0"/>
              <a:t> </a:t>
            </a:r>
            <a:r>
              <a:rPr lang="en-US" dirty="0" err="1"/>
              <a:t>ein</a:t>
            </a:r>
            <a:r>
              <a:rPr lang="en-US" dirty="0"/>
              <a:t> </a:t>
            </a:r>
            <a:r>
              <a:rPr lang="en-US" dirty="0" err="1"/>
              <a:t>Schritt</a:t>
            </a:r>
            <a:r>
              <a:rPr lang="en-US" dirty="0"/>
              <a:t> </a:t>
            </a:r>
            <a:r>
              <a:rPr lang="en-US" dirty="0" err="1"/>
              <a:t>zurück</a:t>
            </a:r>
            <a:r>
              <a:rPr lang="en-US" dirty="0"/>
              <a:t> und </a:t>
            </a:r>
            <a:r>
              <a:rPr lang="en-US" dirty="0" err="1"/>
              <a:t>analysiere</a:t>
            </a:r>
            <a:r>
              <a:rPr lang="en-US" dirty="0"/>
              <a:t> </a:t>
            </a:r>
            <a:r>
              <a:rPr lang="en-US" dirty="0" err="1"/>
              <a:t>aus</a:t>
            </a:r>
            <a:r>
              <a:rPr lang="en-US" dirty="0"/>
              <a:t> </a:t>
            </a:r>
            <a:r>
              <a:rPr lang="en-US" dirty="0" err="1"/>
              <a:t>meiner</a:t>
            </a:r>
            <a:r>
              <a:rPr lang="en-US" dirty="0"/>
              <a:t> </a:t>
            </a:r>
            <a:r>
              <a:rPr lang="en-US" dirty="0" err="1"/>
              <a:t>Erfahrung</a:t>
            </a:r>
            <a:r>
              <a:rPr lang="en-US" dirty="0"/>
              <a:t> </a:t>
            </a:r>
            <a:r>
              <a:rPr lang="en-US" dirty="0" err="1"/>
              <a:t>wie</a:t>
            </a:r>
            <a:r>
              <a:rPr lang="en-US" dirty="0"/>
              <a:t> </a:t>
            </a:r>
            <a:r>
              <a:rPr lang="en-US" dirty="0" err="1"/>
              <a:t>traditionelle</a:t>
            </a:r>
            <a:r>
              <a:rPr lang="en-US" dirty="0"/>
              <a:t> </a:t>
            </a:r>
            <a:r>
              <a:rPr lang="en-US" dirty="0" err="1"/>
              <a:t>Firmen</a:t>
            </a:r>
            <a:r>
              <a:rPr lang="en-US" dirty="0"/>
              <a:t> </a:t>
            </a:r>
            <a:r>
              <a:rPr lang="en-US" dirty="0" err="1"/>
              <a:t>arbeiten</a:t>
            </a:r>
            <a:r>
              <a:rPr lang="en-US"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4252535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08.01.2018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08.01.2018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08.01.2018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08.01.2018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08.01.2018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08.01.2018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08.01.2018</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08.01.2018</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08.01.2018</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08.01.2018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08.01.2018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08.01.2018</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8979" y="2411332"/>
            <a:ext cx="10281982"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1 company / 45 employees</a:t>
            </a:r>
            <a:endParaRPr lang="de-CH" sz="1050" dirty="0"/>
          </a:p>
        </p:txBody>
      </p:sp>
      <p:sp>
        <p:nvSpPr>
          <p:cNvPr id="6" name="Rectangle 5"/>
          <p:cNvSpPr/>
          <p:nvPr/>
        </p:nvSpPr>
        <p:spPr>
          <a:xfrm>
            <a:off x="1243435" y="1303336"/>
            <a:ext cx="254909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Welcome</a:t>
            </a:r>
            <a:endParaRPr lang="de-CH" sz="1050" dirty="0">
              <a:solidFill>
                <a:schemeClr val="tx2"/>
              </a:solidFill>
            </a:endParaRPr>
          </a:p>
        </p:txBody>
      </p:sp>
      <p:sp>
        <p:nvSpPr>
          <p:cNvPr id="7" name="Rectangle 6"/>
          <p:cNvSpPr/>
          <p:nvPr/>
        </p:nvSpPr>
        <p:spPr>
          <a:xfrm>
            <a:off x="6058970" y="4243701"/>
            <a:ext cx="5354351" cy="1323439"/>
          </a:xfrm>
          <a:prstGeom prst="rect">
            <a:avLst/>
          </a:prstGeom>
        </p:spPr>
        <p:txBody>
          <a:bodyPr wrap="none">
            <a:spAutoFit/>
          </a:bodyPr>
          <a:lstStyle/>
          <a:p>
            <a:r>
              <a:rPr lang="en-US" sz="8000" dirty="0">
                <a:solidFill>
                  <a:schemeClr val="accent4"/>
                </a:solidFill>
                <a:latin typeface="Yanone Kaffeesatz Regular" panose="02000000000000000000" pitchFamily="2" charset="0"/>
              </a:rPr>
              <a:t>in 15 time zones</a:t>
            </a:r>
            <a:endParaRPr lang="de-CH" sz="105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3" name="Rectangle 2"/>
          <p:cNvSpPr/>
          <p:nvPr/>
        </p:nvSpPr>
        <p:spPr>
          <a:xfrm>
            <a:off x="6567536" y="3856586"/>
            <a:ext cx="1415772"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10</a:t>
            </a:r>
            <a:endParaRPr lang="de-CH" sz="6000" dirty="0">
              <a:solidFill>
                <a:schemeClr val="tx2"/>
              </a:solidFill>
              <a:latin typeface="Yanone Kaffeesatz Regular" panose="02000000000000000000" pitchFamily="2" charset="0"/>
            </a:endParaRPr>
          </a:p>
        </p:txBody>
      </p:sp>
      <p:sp>
        <p:nvSpPr>
          <p:cNvPr id="8" name="Rectangle 7"/>
          <p:cNvSpPr/>
          <p:nvPr/>
        </p:nvSpPr>
        <p:spPr>
          <a:xfrm>
            <a:off x="6719936" y="4008986"/>
            <a:ext cx="1415772"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11</a:t>
            </a:r>
            <a:endParaRPr lang="de-CH" sz="6000" dirty="0">
              <a:solidFill>
                <a:schemeClr val="accent2"/>
              </a:solidFill>
              <a:latin typeface="Yanone Kaffeesatz Regular" panose="02000000000000000000" pitchFamily="2" charset="0"/>
            </a:endParaRPr>
          </a:p>
        </p:txBody>
      </p:sp>
    </p:spTree>
    <p:extLst>
      <p:ext uri="{BB962C8B-B14F-4D97-AF65-F5344CB8AC3E}">
        <p14:creationId xmlns:p14="http://schemas.microsoft.com/office/powerpoint/2010/main" val="136256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6676" y="2328263"/>
            <a:ext cx="8512267" cy="2123658"/>
          </a:xfrm>
          <a:prstGeom prst="rect">
            <a:avLst/>
          </a:prstGeom>
        </p:spPr>
        <p:txBody>
          <a:bodyPr wrap="none">
            <a:spAutoFit/>
          </a:bodyPr>
          <a:lstStyle/>
          <a:p>
            <a:pPr algn="ctr"/>
            <a:r>
              <a:rPr lang="en-US" sz="6600" dirty="0">
                <a:solidFill>
                  <a:schemeClr val="tx2"/>
                </a:solidFill>
                <a:latin typeface="Yanone Kaffeesatz Regular" panose="02000000000000000000" pitchFamily="2" charset="0"/>
              </a:rPr>
              <a:t>Most of the wrong decisions </a:t>
            </a:r>
            <a:br>
              <a:rPr lang="en-US" sz="6600" dirty="0">
                <a:solidFill>
                  <a:schemeClr val="tx2"/>
                </a:solidFill>
                <a:latin typeface="Yanone Kaffeesatz Regular" panose="02000000000000000000" pitchFamily="2" charset="0"/>
              </a:rPr>
            </a:br>
            <a:r>
              <a:rPr lang="en-US" sz="6600" dirty="0">
                <a:solidFill>
                  <a:schemeClr val="tx2"/>
                </a:solidFill>
                <a:latin typeface="Yanone Kaffeesatz Regular" panose="02000000000000000000" pitchFamily="2" charset="0"/>
              </a:rPr>
              <a:t>were made by </a:t>
            </a:r>
            <a:r>
              <a:rPr lang="en-US" sz="6600" dirty="0">
                <a:solidFill>
                  <a:schemeClr val="accent4"/>
                </a:solidFill>
                <a:latin typeface="Yanone Kaffeesatz Regular" panose="02000000000000000000" pitchFamily="2" charset="0"/>
              </a:rPr>
              <a:t>a single individual</a:t>
            </a:r>
            <a:endParaRPr lang="de-CH" sz="6600" dirty="0">
              <a:solidFill>
                <a:schemeClr val="accent4"/>
              </a:solidFill>
            </a:endParaRPr>
          </a:p>
        </p:txBody>
      </p:sp>
      <p:sp>
        <p:nvSpPr>
          <p:cNvPr id="3" name="Rectangle 2"/>
          <p:cNvSpPr/>
          <p:nvPr/>
        </p:nvSpPr>
        <p:spPr>
          <a:xfrm>
            <a:off x="531251" y="531869"/>
            <a:ext cx="3568606" cy="923330"/>
          </a:xfrm>
          <a:prstGeom prst="rect">
            <a:avLst/>
          </a:prstGeom>
        </p:spPr>
        <p:txBody>
          <a:bodyPr wrap="none">
            <a:spAutoFit/>
          </a:bodyPr>
          <a:lstStyle/>
          <a:p>
            <a:r>
              <a:rPr lang="it-IT" sz="5400" dirty="0">
                <a:solidFill>
                  <a:schemeClr val="accent2"/>
                </a:solidFill>
                <a:latin typeface="Yanone Kaffeesatz Regular" panose="02000000000000000000" pitchFamily="2" charset="0"/>
              </a:rPr>
              <a:t>Experience </a:t>
            </a:r>
            <a:r>
              <a:rPr lang="it-IT" sz="5400" dirty="0" err="1">
                <a:solidFill>
                  <a:schemeClr val="accent2"/>
                </a:solidFill>
                <a:latin typeface="Yanone Kaffeesatz Regular" panose="02000000000000000000" pitchFamily="2" charset="0"/>
              </a:rPr>
              <a:t>says</a:t>
            </a:r>
            <a:endParaRPr lang="de-CH" sz="5400" dirty="0">
              <a:solidFill>
                <a:schemeClr val="accent2"/>
              </a:solidFill>
              <a:latin typeface="Yanone Kaffeesatz Regular" panose="02000000000000000000" pitchFamily="2" charset="0"/>
            </a:endParaRPr>
          </a:p>
        </p:txBody>
      </p:sp>
    </p:spTree>
    <p:extLst>
      <p:ext uri="{BB962C8B-B14F-4D97-AF65-F5344CB8AC3E}">
        <p14:creationId xmlns:p14="http://schemas.microsoft.com/office/powerpoint/2010/main" val="2858416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59744" y="2328263"/>
            <a:ext cx="9086142" cy="2123658"/>
          </a:xfrm>
          <a:prstGeom prst="rect">
            <a:avLst/>
          </a:prstGeom>
        </p:spPr>
        <p:txBody>
          <a:bodyPr wrap="none">
            <a:spAutoFit/>
          </a:bodyPr>
          <a:lstStyle/>
          <a:p>
            <a:pPr algn="ctr"/>
            <a:r>
              <a:rPr lang="en-US" sz="6600" dirty="0">
                <a:solidFill>
                  <a:schemeClr val="tx2"/>
                </a:solidFill>
                <a:latin typeface="Yanone Kaffeesatz Regular" panose="02000000000000000000" pitchFamily="2" charset="0"/>
              </a:rPr>
              <a:t>Authority and strict rules</a:t>
            </a:r>
          </a:p>
          <a:p>
            <a:pPr algn="ctr"/>
            <a:r>
              <a:rPr lang="en-US" sz="6600" dirty="0">
                <a:solidFill>
                  <a:schemeClr val="tx2"/>
                </a:solidFill>
                <a:latin typeface="Yanone Kaffeesatz Regular" panose="02000000000000000000" pitchFamily="2" charset="0"/>
              </a:rPr>
              <a:t>generate </a:t>
            </a:r>
            <a:r>
              <a:rPr lang="en-US" sz="6600" dirty="0">
                <a:solidFill>
                  <a:schemeClr val="accent4"/>
                </a:solidFill>
                <a:latin typeface="Yanone Kaffeesatz Regular" panose="02000000000000000000" pitchFamily="2" charset="0"/>
              </a:rPr>
              <a:t>submission</a:t>
            </a:r>
            <a:r>
              <a:rPr lang="en-US" sz="6600" dirty="0">
                <a:solidFill>
                  <a:schemeClr val="tx2"/>
                </a:solidFill>
                <a:latin typeface="Yanone Kaffeesatz Regular" panose="02000000000000000000" pitchFamily="2" charset="0"/>
              </a:rPr>
              <a:t> and </a:t>
            </a:r>
            <a:r>
              <a:rPr lang="en-US" sz="6600" dirty="0">
                <a:solidFill>
                  <a:schemeClr val="accent4"/>
                </a:solidFill>
                <a:latin typeface="Yanone Kaffeesatz Regular" panose="02000000000000000000" pitchFamily="2" charset="0"/>
              </a:rPr>
              <a:t>adaption</a:t>
            </a:r>
            <a:endParaRPr lang="de-CH" sz="6600" dirty="0">
              <a:solidFill>
                <a:schemeClr val="accent4"/>
              </a:solidFill>
            </a:endParaRPr>
          </a:p>
        </p:txBody>
      </p:sp>
      <p:sp>
        <p:nvSpPr>
          <p:cNvPr id="3" name="Rectangle 2"/>
          <p:cNvSpPr/>
          <p:nvPr/>
        </p:nvSpPr>
        <p:spPr>
          <a:xfrm>
            <a:off x="531251" y="531869"/>
            <a:ext cx="3568606" cy="923330"/>
          </a:xfrm>
          <a:prstGeom prst="rect">
            <a:avLst/>
          </a:prstGeom>
        </p:spPr>
        <p:txBody>
          <a:bodyPr wrap="none">
            <a:spAutoFit/>
          </a:bodyPr>
          <a:lstStyle/>
          <a:p>
            <a:r>
              <a:rPr lang="it-IT" sz="5400" dirty="0">
                <a:solidFill>
                  <a:schemeClr val="accent2"/>
                </a:solidFill>
                <a:latin typeface="Yanone Kaffeesatz Regular" panose="02000000000000000000" pitchFamily="2" charset="0"/>
              </a:rPr>
              <a:t>Experience </a:t>
            </a:r>
            <a:r>
              <a:rPr lang="it-IT" sz="5400" dirty="0" err="1">
                <a:solidFill>
                  <a:schemeClr val="accent2"/>
                </a:solidFill>
                <a:latin typeface="Yanone Kaffeesatz Regular" panose="02000000000000000000" pitchFamily="2" charset="0"/>
              </a:rPr>
              <a:t>says</a:t>
            </a:r>
            <a:endParaRPr lang="de-CH" sz="5400" dirty="0">
              <a:solidFill>
                <a:schemeClr val="accent2"/>
              </a:solidFill>
              <a:latin typeface="Yanone Kaffeesatz Regular" panose="02000000000000000000" pitchFamily="2" charset="0"/>
            </a:endParaRPr>
          </a:p>
        </p:txBody>
      </p:sp>
    </p:spTree>
    <p:extLst>
      <p:ext uri="{BB962C8B-B14F-4D97-AF65-F5344CB8AC3E}">
        <p14:creationId xmlns:p14="http://schemas.microsoft.com/office/powerpoint/2010/main" val="1570563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80387" y="2328263"/>
            <a:ext cx="5844869" cy="2123658"/>
          </a:xfrm>
          <a:prstGeom prst="rect">
            <a:avLst/>
          </a:prstGeom>
        </p:spPr>
        <p:txBody>
          <a:bodyPr wrap="none">
            <a:spAutoFit/>
          </a:bodyPr>
          <a:lstStyle/>
          <a:p>
            <a:pPr algn="ctr"/>
            <a:r>
              <a:rPr lang="en-US" sz="6600" dirty="0">
                <a:solidFill>
                  <a:schemeClr val="tx2"/>
                </a:solidFill>
                <a:latin typeface="Yanone Kaffeesatz Regular" panose="02000000000000000000" pitchFamily="2" charset="0"/>
              </a:rPr>
              <a:t>Matrices bring people </a:t>
            </a:r>
          </a:p>
          <a:p>
            <a:pPr algn="ctr"/>
            <a:r>
              <a:rPr lang="en-US" sz="6600" dirty="0">
                <a:solidFill>
                  <a:schemeClr val="tx2"/>
                </a:solidFill>
                <a:latin typeface="Yanone Kaffeesatz Regular" panose="02000000000000000000" pitchFamily="2" charset="0"/>
              </a:rPr>
              <a:t>to </a:t>
            </a:r>
            <a:r>
              <a:rPr lang="en-US" sz="6600" dirty="0">
                <a:solidFill>
                  <a:schemeClr val="accent4"/>
                </a:solidFill>
                <a:latin typeface="Yanone Kaffeesatz Regular" panose="02000000000000000000" pitchFamily="2" charset="0"/>
              </a:rPr>
              <a:t>cheat</a:t>
            </a:r>
            <a:r>
              <a:rPr lang="en-US" sz="6600" dirty="0">
                <a:solidFill>
                  <a:schemeClr val="tx2"/>
                </a:solidFill>
                <a:latin typeface="Yanone Kaffeesatz Regular" panose="02000000000000000000" pitchFamily="2" charset="0"/>
              </a:rPr>
              <a:t> the system</a:t>
            </a:r>
            <a:endParaRPr lang="de-CH" sz="6600" dirty="0">
              <a:solidFill>
                <a:schemeClr val="accent4"/>
              </a:solidFill>
            </a:endParaRPr>
          </a:p>
        </p:txBody>
      </p:sp>
      <p:sp>
        <p:nvSpPr>
          <p:cNvPr id="3" name="Rectangle 2"/>
          <p:cNvSpPr/>
          <p:nvPr/>
        </p:nvSpPr>
        <p:spPr>
          <a:xfrm>
            <a:off x="531251" y="531869"/>
            <a:ext cx="3568606" cy="923330"/>
          </a:xfrm>
          <a:prstGeom prst="rect">
            <a:avLst/>
          </a:prstGeom>
        </p:spPr>
        <p:txBody>
          <a:bodyPr wrap="none">
            <a:spAutoFit/>
          </a:bodyPr>
          <a:lstStyle/>
          <a:p>
            <a:r>
              <a:rPr lang="it-IT" sz="5400" dirty="0">
                <a:solidFill>
                  <a:schemeClr val="accent2"/>
                </a:solidFill>
                <a:latin typeface="Yanone Kaffeesatz Regular" panose="02000000000000000000" pitchFamily="2" charset="0"/>
              </a:rPr>
              <a:t>Experience </a:t>
            </a:r>
            <a:r>
              <a:rPr lang="it-IT" sz="5400" dirty="0" err="1">
                <a:solidFill>
                  <a:schemeClr val="accent2"/>
                </a:solidFill>
                <a:latin typeface="Yanone Kaffeesatz Regular" panose="02000000000000000000" pitchFamily="2" charset="0"/>
              </a:rPr>
              <a:t>says</a:t>
            </a:r>
            <a:endParaRPr lang="de-CH" sz="5400" dirty="0">
              <a:solidFill>
                <a:schemeClr val="accent2"/>
              </a:solidFill>
              <a:latin typeface="Yanone Kaffeesatz Regular" panose="02000000000000000000" pitchFamily="2" charset="0"/>
            </a:endParaRPr>
          </a:p>
        </p:txBody>
      </p:sp>
    </p:spTree>
    <p:extLst>
      <p:ext uri="{BB962C8B-B14F-4D97-AF65-F5344CB8AC3E}">
        <p14:creationId xmlns:p14="http://schemas.microsoft.com/office/powerpoint/2010/main" val="440236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49484" y="1206394"/>
            <a:ext cx="6756978"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Chaos</a:t>
            </a:r>
            <a:endParaRPr lang="de-CH" sz="9600" dirty="0">
              <a:solidFill>
                <a:schemeClr val="accent4"/>
              </a:solidFill>
              <a:latin typeface="Yanone Kaffeesatz Regular" panose="02000000000000000000" pitchFamily="2" charset="0"/>
            </a:endParaRPr>
          </a:p>
        </p:txBody>
      </p:sp>
      <p:sp>
        <p:nvSpPr>
          <p:cNvPr id="3" name="Rectangle 2"/>
          <p:cNvSpPr/>
          <p:nvPr/>
        </p:nvSpPr>
        <p:spPr>
          <a:xfrm>
            <a:off x="2090551" y="2865169"/>
            <a:ext cx="1762021"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pure</a:t>
            </a:r>
            <a:endParaRPr lang="de-CH" sz="8800" dirty="0"/>
          </a:p>
        </p:txBody>
      </p:sp>
      <p:sp>
        <p:nvSpPr>
          <p:cNvPr id="4" name="Rectangle 3"/>
          <p:cNvSpPr/>
          <p:nvPr/>
        </p:nvSpPr>
        <p:spPr>
          <a:xfrm>
            <a:off x="824851" y="1260182"/>
            <a:ext cx="183415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this is</a:t>
            </a:r>
            <a:endParaRPr lang="de-CH" sz="6600" dirty="0">
              <a:solidFill>
                <a:schemeClr val="tx2"/>
              </a:solidFill>
            </a:endParaRPr>
          </a:p>
        </p:txBody>
      </p:sp>
    </p:spTree>
    <p:extLst>
      <p:ext uri="{BB962C8B-B14F-4D97-AF65-F5344CB8AC3E}">
        <p14:creationId xmlns:p14="http://schemas.microsoft.com/office/powerpoint/2010/main" val="1590184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57228" y="1154275"/>
            <a:ext cx="7856638" cy="3770263"/>
          </a:xfrm>
          <a:prstGeom prst="rect">
            <a:avLst/>
          </a:prstGeom>
        </p:spPr>
        <p:txBody>
          <a:bodyPr wrap="none">
            <a:spAutoFit/>
          </a:bodyPr>
          <a:lstStyle/>
          <a:p>
            <a:r>
              <a:rPr lang="de-CH" sz="6600" dirty="0">
                <a:solidFill>
                  <a:schemeClr val="tx2"/>
                </a:solidFill>
                <a:latin typeface="Yanone Kaffeesatz Regular" panose="02000000000000000000" pitchFamily="2" charset="0"/>
              </a:rPr>
              <a:t> </a:t>
            </a:r>
            <a:r>
              <a:rPr lang="de-CH" sz="11500" dirty="0" err="1">
                <a:solidFill>
                  <a:schemeClr val="tx2"/>
                </a:solidFill>
                <a:latin typeface="Yanone Kaffeesatz Regular" panose="02000000000000000000" pitchFamily="2" charset="0"/>
              </a:rPr>
              <a:t>fail</a:t>
            </a:r>
            <a:r>
              <a:rPr lang="de-CH" sz="6600" dirty="0">
                <a:solidFill>
                  <a:schemeClr val="tx2"/>
                </a:solidFill>
                <a:latin typeface="Yanone Kaffeesatz Regular" panose="02000000000000000000" pitchFamily="2" charset="0"/>
              </a:rPr>
              <a:t> </a:t>
            </a:r>
            <a:r>
              <a:rPr lang="de-CH" sz="6600" dirty="0" err="1">
                <a:solidFill>
                  <a:schemeClr val="tx2"/>
                </a:solidFill>
                <a:latin typeface="Yanone Kaffeesatz Regular" panose="02000000000000000000" pitchFamily="2" charset="0"/>
              </a:rPr>
              <a:t>small</a:t>
            </a:r>
            <a:r>
              <a:rPr lang="de-CH" sz="6600" dirty="0">
                <a:solidFill>
                  <a:schemeClr val="tx2"/>
                </a:solidFill>
                <a:latin typeface="Yanone Kaffeesatz Regular" panose="02000000000000000000" pitchFamily="2" charset="0"/>
              </a:rPr>
              <a:t>, </a:t>
            </a:r>
            <a:r>
              <a:rPr lang="de-CH" sz="6600" dirty="0" err="1">
                <a:solidFill>
                  <a:schemeClr val="accent4"/>
                </a:solidFill>
                <a:latin typeface="Yanone Kaffeesatz Regular" panose="02000000000000000000" pitchFamily="2" charset="0"/>
              </a:rPr>
              <a:t>learn</a:t>
            </a:r>
            <a:r>
              <a:rPr lang="de-CH" sz="6600" dirty="0">
                <a:solidFill>
                  <a:schemeClr val="accent4"/>
                </a:solidFill>
                <a:latin typeface="Yanone Kaffeesatz Regular" panose="02000000000000000000" pitchFamily="2" charset="0"/>
              </a:rPr>
              <a:t> </a:t>
            </a:r>
            <a:r>
              <a:rPr lang="de-CH" sz="23900" dirty="0" err="1">
                <a:solidFill>
                  <a:schemeClr val="accent4"/>
                </a:solidFill>
                <a:latin typeface="Yanone Kaffeesatz Regular" panose="02000000000000000000" pitchFamily="2" charset="0"/>
              </a:rPr>
              <a:t>big</a:t>
            </a:r>
            <a:endParaRPr lang="de-CH" sz="6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2100314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57228" y="1154275"/>
            <a:ext cx="7856638" cy="3770263"/>
          </a:xfrm>
          <a:prstGeom prst="rect">
            <a:avLst/>
          </a:prstGeom>
        </p:spPr>
        <p:txBody>
          <a:bodyPr wrap="none">
            <a:spAutoFit/>
          </a:bodyPr>
          <a:lstStyle/>
          <a:p>
            <a:r>
              <a:rPr lang="de-CH" sz="6600" dirty="0">
                <a:solidFill>
                  <a:schemeClr val="tx2"/>
                </a:solidFill>
                <a:latin typeface="Yanone Kaffeesatz Regular" panose="02000000000000000000" pitchFamily="2" charset="0"/>
              </a:rPr>
              <a:t> </a:t>
            </a:r>
            <a:r>
              <a:rPr lang="de-CH" sz="11500" dirty="0" err="1">
                <a:solidFill>
                  <a:schemeClr val="tx2"/>
                </a:solidFill>
                <a:latin typeface="Yanone Kaffeesatz Regular" panose="02000000000000000000" pitchFamily="2" charset="0"/>
              </a:rPr>
              <a:t>fail</a:t>
            </a:r>
            <a:r>
              <a:rPr lang="de-CH" sz="6600" dirty="0">
                <a:solidFill>
                  <a:schemeClr val="tx2"/>
                </a:solidFill>
                <a:latin typeface="Yanone Kaffeesatz Regular" panose="02000000000000000000" pitchFamily="2" charset="0"/>
              </a:rPr>
              <a:t> </a:t>
            </a:r>
            <a:r>
              <a:rPr lang="de-CH" sz="6600" dirty="0" err="1">
                <a:solidFill>
                  <a:schemeClr val="tx2"/>
                </a:solidFill>
                <a:latin typeface="Yanone Kaffeesatz Regular" panose="02000000000000000000" pitchFamily="2" charset="0"/>
              </a:rPr>
              <a:t>small</a:t>
            </a:r>
            <a:r>
              <a:rPr lang="de-CH" sz="6600" dirty="0">
                <a:solidFill>
                  <a:schemeClr val="tx2"/>
                </a:solidFill>
                <a:latin typeface="Yanone Kaffeesatz Regular" panose="02000000000000000000" pitchFamily="2" charset="0"/>
              </a:rPr>
              <a:t>, </a:t>
            </a:r>
            <a:r>
              <a:rPr lang="de-CH" sz="6600" dirty="0" err="1">
                <a:solidFill>
                  <a:schemeClr val="accent4"/>
                </a:solidFill>
                <a:latin typeface="Yanone Kaffeesatz Regular" panose="02000000000000000000" pitchFamily="2" charset="0"/>
              </a:rPr>
              <a:t>learn</a:t>
            </a:r>
            <a:r>
              <a:rPr lang="de-CH" sz="6600" dirty="0">
                <a:solidFill>
                  <a:schemeClr val="accent4"/>
                </a:solidFill>
                <a:latin typeface="Yanone Kaffeesatz Regular" panose="02000000000000000000" pitchFamily="2" charset="0"/>
              </a:rPr>
              <a:t> </a:t>
            </a:r>
            <a:r>
              <a:rPr lang="de-CH" sz="23900" dirty="0" err="1">
                <a:solidFill>
                  <a:schemeClr val="accent4"/>
                </a:solidFill>
                <a:latin typeface="Yanone Kaffeesatz Regular" panose="02000000000000000000" pitchFamily="2" charset="0"/>
              </a:rPr>
              <a:t>big</a:t>
            </a:r>
            <a:endParaRPr lang="de-CH" sz="6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662135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91980" y="2295859"/>
            <a:ext cx="5833648" cy="2215991"/>
          </a:xfrm>
          <a:prstGeom prst="rect">
            <a:avLst/>
          </a:prstGeom>
        </p:spPr>
        <p:txBody>
          <a:bodyPr wrap="none">
            <a:spAutoFit/>
          </a:bodyPr>
          <a:lstStyle/>
          <a:p>
            <a:r>
              <a:rPr lang="de-CH" sz="13800" dirty="0" err="1">
                <a:solidFill>
                  <a:schemeClr val="accent2"/>
                </a:solidFill>
                <a:latin typeface="Yanone Kaffeesatz Regular" panose="02000000000000000000" pitchFamily="2" charset="0"/>
              </a:rPr>
              <a:t>Strategies</a:t>
            </a:r>
            <a:endParaRPr lang="de-CH" sz="2400" dirty="0">
              <a:solidFill>
                <a:schemeClr val="accent2"/>
              </a:solidFill>
            </a:endParaRPr>
          </a:p>
        </p:txBody>
      </p:sp>
      <p:sp>
        <p:nvSpPr>
          <p:cNvPr id="3" name="Rectangle 2"/>
          <p:cNvSpPr/>
          <p:nvPr/>
        </p:nvSpPr>
        <p:spPr>
          <a:xfrm rot="16200000">
            <a:off x="1072773" y="2295860"/>
            <a:ext cx="3802644" cy="2215991"/>
          </a:xfrm>
          <a:prstGeom prst="rect">
            <a:avLst/>
          </a:prstGeom>
        </p:spPr>
        <p:txBody>
          <a:bodyPr wrap="none">
            <a:spAutoFit/>
          </a:bodyPr>
          <a:lstStyle/>
          <a:p>
            <a:r>
              <a:rPr lang="en-US" sz="13800" dirty="0">
                <a:solidFill>
                  <a:schemeClr val="accent4"/>
                </a:solidFill>
                <a:latin typeface="Yanone Kaffeesatz Regular" panose="02000000000000000000" pitchFamily="2" charset="0"/>
              </a:rPr>
              <a:t>Values</a:t>
            </a:r>
            <a:endParaRPr lang="de-CH" sz="2400" dirty="0">
              <a:solidFill>
                <a:schemeClr val="accent4"/>
              </a:solidFill>
            </a:endParaRPr>
          </a:p>
        </p:txBody>
      </p:sp>
      <p:sp>
        <p:nvSpPr>
          <p:cNvPr id="4" name="Rectangle 3"/>
          <p:cNvSpPr/>
          <p:nvPr/>
        </p:nvSpPr>
        <p:spPr>
          <a:xfrm>
            <a:off x="3891980" y="4258655"/>
            <a:ext cx="5729454"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A place to collaborate</a:t>
            </a:r>
            <a:endParaRPr lang="de-CH" sz="1100" dirty="0"/>
          </a:p>
        </p:txBody>
      </p:sp>
      <p:sp>
        <p:nvSpPr>
          <p:cNvPr id="5" name="Rectangle 4"/>
          <p:cNvSpPr/>
          <p:nvPr/>
        </p:nvSpPr>
        <p:spPr>
          <a:xfrm>
            <a:off x="3891980" y="1506679"/>
            <a:ext cx="5913798"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Organizational Roles</a:t>
            </a:r>
            <a:endParaRPr lang="de-CH" sz="1200" dirty="0"/>
          </a:p>
        </p:txBody>
      </p:sp>
    </p:spTree>
    <p:extLst>
      <p:ext uri="{BB962C8B-B14F-4D97-AF65-F5344CB8AC3E}">
        <p14:creationId xmlns:p14="http://schemas.microsoft.com/office/powerpoint/2010/main" val="3343658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7933" y="1303814"/>
            <a:ext cx="929613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culture?</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848705" y="814909"/>
            <a:ext cx="5920210"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how do I know I fit the</a:t>
            </a:r>
            <a:endParaRPr lang="de-CH" sz="6600" dirty="0">
              <a:solidFill>
                <a:schemeClr val="tx2"/>
              </a:solidFill>
            </a:endParaRPr>
          </a:p>
        </p:txBody>
      </p:sp>
    </p:spTree>
    <p:extLst>
      <p:ext uri="{BB962C8B-B14F-4D97-AF65-F5344CB8AC3E}">
        <p14:creationId xmlns:p14="http://schemas.microsoft.com/office/powerpoint/2010/main" val="3793440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96383" y="1851645"/>
            <a:ext cx="5399235"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Values</a:t>
            </a:r>
            <a:endParaRPr lang="de-CH" sz="2000" dirty="0"/>
          </a:p>
        </p:txBody>
      </p:sp>
    </p:spTree>
    <p:extLst>
      <p:ext uri="{BB962C8B-B14F-4D97-AF65-F5344CB8AC3E}">
        <p14:creationId xmlns:p14="http://schemas.microsoft.com/office/powerpoint/2010/main" val="107802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958380" y="783748"/>
            <a:ext cx="5970577" cy="5149630"/>
            <a:chOff x="3829420" y="676172"/>
            <a:chExt cx="5970577" cy="5149630"/>
          </a:xfrm>
        </p:grpSpPr>
        <p:sp>
          <p:nvSpPr>
            <p:cNvPr id="2" name="Rectangle 1"/>
            <p:cNvSpPr/>
            <p:nvPr/>
          </p:nvSpPr>
          <p:spPr>
            <a:xfrm rot="16200000">
              <a:off x="6677828" y="2466157"/>
              <a:ext cx="4674678"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Responsible</a:t>
              </a:r>
              <a:endParaRPr lang="de-CH" sz="9600" dirty="0">
                <a:solidFill>
                  <a:schemeClr val="tx2"/>
                </a:solidFill>
                <a:latin typeface="Yanone Kaffeesatz Regular" panose="02000000000000000000" pitchFamily="2" charset="0"/>
              </a:endParaRPr>
            </a:p>
          </p:txBody>
        </p:sp>
        <p:sp>
          <p:nvSpPr>
            <p:cNvPr id="3" name="Rectangle 2"/>
            <p:cNvSpPr/>
            <p:nvPr/>
          </p:nvSpPr>
          <p:spPr>
            <a:xfrm>
              <a:off x="3829420" y="676172"/>
              <a:ext cx="4697120"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Motivated</a:t>
              </a:r>
              <a:endParaRPr lang="de-CH" sz="8800" dirty="0">
                <a:solidFill>
                  <a:schemeClr val="tx2"/>
                </a:solidFill>
                <a:latin typeface="Yanone Kaffeesatz Regular" panose="02000000000000000000" pitchFamily="2" charset="0"/>
              </a:endParaRPr>
            </a:p>
          </p:txBody>
        </p:sp>
        <p:sp>
          <p:nvSpPr>
            <p:cNvPr id="4" name="Rectangle 3"/>
            <p:cNvSpPr/>
            <p:nvPr/>
          </p:nvSpPr>
          <p:spPr>
            <a:xfrm>
              <a:off x="4539551" y="3609811"/>
              <a:ext cx="3986989"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Mature</a:t>
              </a:r>
              <a:endParaRPr lang="de-CH" sz="13800" dirty="0">
                <a:solidFill>
                  <a:schemeClr val="tx2"/>
                </a:solidFill>
                <a:latin typeface="Yanone Kaffeesatz Regular" panose="02000000000000000000" pitchFamily="2" charset="0"/>
              </a:endParaRPr>
            </a:p>
          </p:txBody>
        </p:sp>
      </p:grpSp>
      <p:sp>
        <p:nvSpPr>
          <p:cNvPr id="5" name="Rectangle 4"/>
          <p:cNvSpPr/>
          <p:nvPr/>
        </p:nvSpPr>
        <p:spPr>
          <a:xfrm>
            <a:off x="886753" y="2195636"/>
            <a:ext cx="8768747" cy="1862048"/>
          </a:xfrm>
          <a:prstGeom prst="rect">
            <a:avLst/>
          </a:prstGeom>
        </p:spPr>
        <p:txBody>
          <a:bodyPr wrap="none">
            <a:spAutoFit/>
          </a:bodyPr>
          <a:lstStyle/>
          <a:p>
            <a:r>
              <a:rPr lang="en-US" sz="11500" dirty="0">
                <a:solidFill>
                  <a:schemeClr val="accent4"/>
                </a:solidFill>
                <a:latin typeface="Yanone Kaffeesatz Regular" panose="02000000000000000000" pitchFamily="2" charset="0"/>
              </a:rPr>
              <a:t>We live up to being</a:t>
            </a:r>
            <a:endParaRPr lang="de-CH" sz="115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4265043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472" y="6385432"/>
            <a:ext cx="2480166" cy="461665"/>
          </a:xfrm>
          <a:prstGeom prst="rect">
            <a:avLst/>
          </a:prstGeom>
        </p:spPr>
        <p:txBody>
          <a:bodyPr wrap="none">
            <a:spAutoFit/>
          </a:bodyPr>
          <a:lstStyle/>
          <a:p>
            <a:r>
              <a:rPr lang="en-US" sz="2400" dirty="0">
                <a:solidFill>
                  <a:schemeClr val="accent3"/>
                </a:solidFill>
                <a:latin typeface="Yanone Kaffeesatz Regular" panose="02000000000000000000" pitchFamily="2" charset="0"/>
              </a:rPr>
              <a:t>https://teamtime.zone/</a:t>
            </a:r>
          </a:p>
        </p:txBody>
      </p:sp>
      <p:pic>
        <p:nvPicPr>
          <p:cNvPr id="11" name="Picture 10"/>
          <p:cNvPicPr>
            <a:picLocks noChangeAspect="1"/>
          </p:cNvPicPr>
          <p:nvPr/>
        </p:nvPicPr>
        <p:blipFill rotWithShape="1">
          <a:blip r:embed="rId3"/>
          <a:srcRect r="672"/>
          <a:stretch/>
        </p:blipFill>
        <p:spPr>
          <a:xfrm>
            <a:off x="0" y="0"/>
            <a:ext cx="12203111" cy="6293224"/>
          </a:xfrm>
          <a:prstGeom prst="rect">
            <a:avLst/>
          </a:prstGeom>
        </p:spPr>
      </p:pic>
      <p:grpSp>
        <p:nvGrpSpPr>
          <p:cNvPr id="18" name="Group 17"/>
          <p:cNvGrpSpPr/>
          <p:nvPr/>
        </p:nvGrpSpPr>
        <p:grpSpPr>
          <a:xfrm>
            <a:off x="4879361" y="4433293"/>
            <a:ext cx="2827725" cy="1091527"/>
            <a:chOff x="4879361" y="4433293"/>
            <a:chExt cx="2827725" cy="1091527"/>
          </a:xfrm>
        </p:grpSpPr>
        <p:cxnSp>
          <p:nvCxnSpPr>
            <p:cNvPr id="13" name="Straight Arrow Connector 12"/>
            <p:cNvCxnSpPr>
              <a:cxnSpLocks/>
            </p:cNvCxnSpPr>
            <p:nvPr/>
          </p:nvCxnSpPr>
          <p:spPr>
            <a:xfrm>
              <a:off x="4879361" y="5048410"/>
              <a:ext cx="1944061"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823422" y="4725681"/>
              <a:ext cx="883664" cy="79913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TextBox 15"/>
            <p:cNvSpPr txBox="1"/>
            <p:nvPr/>
          </p:nvSpPr>
          <p:spPr>
            <a:xfrm>
              <a:off x="5000487" y="4433293"/>
              <a:ext cx="1822935" cy="584775"/>
            </a:xfrm>
            <a:prstGeom prst="rect">
              <a:avLst/>
            </a:prstGeom>
            <a:noFill/>
          </p:spPr>
          <p:txBody>
            <a:bodyPr wrap="none" rtlCol="0">
              <a:spAutoFit/>
            </a:bodyPr>
            <a:lstStyle/>
            <a:p>
              <a:r>
                <a:rPr lang="en-US" sz="3200" dirty="0">
                  <a:solidFill>
                    <a:schemeClr val="accent2"/>
                  </a:solidFill>
                  <a:latin typeface="Yanone Kaffeesatz Regular" panose="02000000000000000000" pitchFamily="2" charset="0"/>
                </a:rPr>
                <a:t>That’s me </a:t>
              </a:r>
              <a:r>
                <a:rPr lang="en-US" sz="3200" dirty="0">
                  <a:solidFill>
                    <a:schemeClr val="accent2"/>
                  </a:solidFill>
                  <a:latin typeface="Yanone Kaffeesatz Regular" panose="02000000000000000000" pitchFamily="2" charset="0"/>
                  <a:sym typeface="Wingdings" panose="05000000000000000000" pitchFamily="2" charset="2"/>
                </a:rPr>
                <a:t></a:t>
              </a:r>
              <a:endParaRPr lang="de-CH" sz="3200" dirty="0">
                <a:solidFill>
                  <a:schemeClr val="accent2"/>
                </a:solidFill>
                <a:latin typeface="Yanone Kaffeesatz Regular" panose="02000000000000000000" pitchFamily="2" charset="0"/>
              </a:endParaRPr>
            </a:p>
          </p:txBody>
        </p:sp>
      </p:grpSp>
    </p:spTree>
    <p:extLst>
      <p:ext uri="{BB962C8B-B14F-4D97-AF65-F5344CB8AC3E}">
        <p14:creationId xmlns:p14="http://schemas.microsoft.com/office/powerpoint/2010/main" val="331930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958380" y="783748"/>
            <a:ext cx="5970577" cy="5149630"/>
            <a:chOff x="3829420" y="676172"/>
            <a:chExt cx="5970577" cy="5149630"/>
          </a:xfrm>
        </p:grpSpPr>
        <p:sp>
          <p:nvSpPr>
            <p:cNvPr id="2" name="Rectangle 1"/>
            <p:cNvSpPr/>
            <p:nvPr/>
          </p:nvSpPr>
          <p:spPr>
            <a:xfrm rot="16200000">
              <a:off x="6677828" y="2466157"/>
              <a:ext cx="4674678"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Responsible</a:t>
              </a:r>
              <a:endParaRPr lang="de-CH" sz="9600" dirty="0">
                <a:solidFill>
                  <a:schemeClr val="tx2"/>
                </a:solidFill>
                <a:latin typeface="Yanone Kaffeesatz Regular" panose="02000000000000000000" pitchFamily="2" charset="0"/>
              </a:endParaRPr>
            </a:p>
          </p:txBody>
        </p:sp>
        <p:sp>
          <p:nvSpPr>
            <p:cNvPr id="3" name="Rectangle 2"/>
            <p:cNvSpPr/>
            <p:nvPr/>
          </p:nvSpPr>
          <p:spPr>
            <a:xfrm>
              <a:off x="3829420" y="676172"/>
              <a:ext cx="4697120"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Motivated</a:t>
              </a:r>
              <a:endParaRPr lang="de-CH" sz="8800" dirty="0">
                <a:solidFill>
                  <a:schemeClr val="tx2"/>
                </a:solidFill>
                <a:latin typeface="Yanone Kaffeesatz Regular" panose="02000000000000000000" pitchFamily="2" charset="0"/>
              </a:endParaRPr>
            </a:p>
          </p:txBody>
        </p:sp>
        <p:sp>
          <p:nvSpPr>
            <p:cNvPr id="4" name="Rectangle 3"/>
            <p:cNvSpPr/>
            <p:nvPr/>
          </p:nvSpPr>
          <p:spPr>
            <a:xfrm>
              <a:off x="4539551" y="3609811"/>
              <a:ext cx="3986989"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Mature</a:t>
              </a:r>
              <a:endParaRPr lang="de-CH" sz="13800" dirty="0">
                <a:solidFill>
                  <a:schemeClr val="tx2"/>
                </a:solidFill>
                <a:latin typeface="Yanone Kaffeesatz Regular" panose="02000000000000000000" pitchFamily="2" charset="0"/>
              </a:endParaRPr>
            </a:p>
          </p:txBody>
        </p:sp>
      </p:grpSp>
      <p:sp>
        <p:nvSpPr>
          <p:cNvPr id="5" name="Rectangle 4"/>
          <p:cNvSpPr/>
          <p:nvPr/>
        </p:nvSpPr>
        <p:spPr>
          <a:xfrm>
            <a:off x="886753" y="2195636"/>
            <a:ext cx="8768747" cy="1862048"/>
          </a:xfrm>
          <a:prstGeom prst="rect">
            <a:avLst/>
          </a:prstGeom>
        </p:spPr>
        <p:txBody>
          <a:bodyPr wrap="none">
            <a:spAutoFit/>
          </a:bodyPr>
          <a:lstStyle/>
          <a:p>
            <a:r>
              <a:rPr lang="en-US" sz="11500" dirty="0">
                <a:solidFill>
                  <a:schemeClr val="accent4"/>
                </a:solidFill>
                <a:latin typeface="Yanone Kaffeesatz Regular" panose="02000000000000000000" pitchFamily="2" charset="0"/>
              </a:rPr>
              <a:t>We live up to being</a:t>
            </a:r>
            <a:endParaRPr lang="de-CH" sz="115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2997681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36159" y="1774988"/>
            <a:ext cx="6160661" cy="2308324"/>
          </a:xfrm>
          <a:prstGeom prst="rect">
            <a:avLst/>
          </a:prstGeom>
        </p:spPr>
        <p:txBody>
          <a:bodyPr wrap="none">
            <a:spAutoFit/>
          </a:bodyPr>
          <a:lstStyle/>
          <a:p>
            <a:pPr algn="ctr"/>
            <a:r>
              <a:rPr lang="en-US" sz="4800" dirty="0">
                <a:solidFill>
                  <a:schemeClr val="tx2"/>
                </a:solidFill>
                <a:latin typeface="Yanone Kaffeesatz Regular" panose="02000000000000000000" pitchFamily="2" charset="0"/>
              </a:rPr>
              <a:t>“Treat colleagues with respect. </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Make eye contact. </a:t>
            </a:r>
          </a:p>
          <a:p>
            <a:pPr algn="ctr"/>
            <a:r>
              <a:rPr lang="en-US" sz="4800" dirty="0">
                <a:solidFill>
                  <a:schemeClr val="tx2"/>
                </a:solidFill>
                <a:latin typeface="Yanone Kaffeesatz Regular" panose="02000000000000000000" pitchFamily="2" charset="0"/>
              </a:rPr>
              <a:t>Give honest feedback.”</a:t>
            </a:r>
            <a:endParaRPr lang="de-CH" sz="4000" dirty="0">
              <a:solidFill>
                <a:schemeClr val="tx2"/>
              </a:solidFill>
              <a:latin typeface="Yanone Kaffeesatz Regular" panose="02000000000000000000" pitchFamily="2" charset="0"/>
            </a:endParaRPr>
          </a:p>
        </p:txBody>
      </p:sp>
      <p:sp>
        <p:nvSpPr>
          <p:cNvPr id="3" name="TextBox 2"/>
          <p:cNvSpPr txBox="1"/>
          <p:nvPr/>
        </p:nvSpPr>
        <p:spPr>
          <a:xfrm>
            <a:off x="4686825" y="4083312"/>
            <a:ext cx="2459328" cy="369332"/>
          </a:xfrm>
          <a:prstGeom prst="rect">
            <a:avLst/>
          </a:prstGeom>
          <a:noFill/>
        </p:spPr>
        <p:txBody>
          <a:bodyPr wrap="none" rtlCol="0">
            <a:spAutoFit/>
          </a:bodyPr>
          <a:lstStyle/>
          <a:p>
            <a:r>
              <a:rPr lang="en-US" dirty="0">
                <a:solidFill>
                  <a:schemeClr val="accent2"/>
                </a:solidFill>
                <a:latin typeface="Yanone Kaffeesatz Regular" panose="02000000000000000000" pitchFamily="2" charset="0"/>
              </a:rPr>
              <a:t>Starr-Hollow Coast Guard Alaska</a:t>
            </a:r>
            <a:endParaRPr lang="de-CH" dirty="0">
              <a:solidFill>
                <a:schemeClr val="accent2"/>
              </a:solidFill>
              <a:latin typeface="Yanone Kaffeesatz Regular" panose="02000000000000000000" pitchFamily="2" charset="0"/>
            </a:endParaRPr>
          </a:p>
        </p:txBody>
      </p:sp>
    </p:spTree>
    <p:extLst>
      <p:ext uri="{BB962C8B-B14F-4D97-AF65-F5344CB8AC3E}">
        <p14:creationId xmlns:p14="http://schemas.microsoft.com/office/powerpoint/2010/main" val="515689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36159" y="1774988"/>
            <a:ext cx="6160661" cy="2308324"/>
          </a:xfrm>
          <a:prstGeom prst="rect">
            <a:avLst/>
          </a:prstGeom>
        </p:spPr>
        <p:txBody>
          <a:bodyPr wrap="none">
            <a:spAutoFit/>
          </a:bodyPr>
          <a:lstStyle/>
          <a:p>
            <a:pPr algn="ctr"/>
            <a:r>
              <a:rPr lang="en-US" sz="4800" dirty="0">
                <a:solidFill>
                  <a:schemeClr val="tx2"/>
                </a:solidFill>
                <a:latin typeface="Yanone Kaffeesatz Regular" panose="02000000000000000000" pitchFamily="2" charset="0"/>
              </a:rPr>
              <a:t>“Treat colleagues with respect. </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Make eye contact. </a:t>
            </a:r>
          </a:p>
          <a:p>
            <a:pPr algn="ctr"/>
            <a:r>
              <a:rPr lang="en-US" sz="4800" dirty="0">
                <a:solidFill>
                  <a:schemeClr val="tx2"/>
                </a:solidFill>
                <a:latin typeface="Yanone Kaffeesatz Regular" panose="02000000000000000000" pitchFamily="2" charset="0"/>
              </a:rPr>
              <a:t>Give honest feedback.”</a:t>
            </a:r>
            <a:endParaRPr lang="de-CH" sz="4000" dirty="0">
              <a:solidFill>
                <a:schemeClr val="tx2"/>
              </a:solidFill>
              <a:latin typeface="Yanone Kaffeesatz Regular" panose="02000000000000000000" pitchFamily="2" charset="0"/>
            </a:endParaRPr>
          </a:p>
        </p:txBody>
      </p:sp>
      <p:sp>
        <p:nvSpPr>
          <p:cNvPr id="3" name="TextBox 2"/>
          <p:cNvSpPr txBox="1"/>
          <p:nvPr/>
        </p:nvSpPr>
        <p:spPr>
          <a:xfrm>
            <a:off x="4686825" y="4083312"/>
            <a:ext cx="2459328" cy="369332"/>
          </a:xfrm>
          <a:prstGeom prst="rect">
            <a:avLst/>
          </a:prstGeom>
          <a:noFill/>
        </p:spPr>
        <p:txBody>
          <a:bodyPr wrap="none" rtlCol="0">
            <a:spAutoFit/>
          </a:bodyPr>
          <a:lstStyle/>
          <a:p>
            <a:r>
              <a:rPr lang="en-US" dirty="0">
                <a:solidFill>
                  <a:schemeClr val="accent2"/>
                </a:solidFill>
                <a:latin typeface="Yanone Kaffeesatz Regular" panose="02000000000000000000" pitchFamily="2" charset="0"/>
              </a:rPr>
              <a:t>Starr-Hollow Coast Guard Alaska</a:t>
            </a:r>
            <a:endParaRPr lang="de-CH" dirty="0">
              <a:solidFill>
                <a:schemeClr val="accent2"/>
              </a:solidFill>
              <a:latin typeface="Yanone Kaffeesatz Regular" panose="02000000000000000000" pitchFamily="2" charset="0"/>
            </a:endParaRPr>
          </a:p>
        </p:txBody>
      </p:sp>
    </p:spTree>
    <p:extLst>
      <p:ext uri="{BB962C8B-B14F-4D97-AF65-F5344CB8AC3E}">
        <p14:creationId xmlns:p14="http://schemas.microsoft.com/office/powerpoint/2010/main" val="3209524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53385" y="768380"/>
            <a:ext cx="7473521"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Mentoring</a:t>
            </a:r>
            <a:r>
              <a:rPr lang="en-US" sz="8800" dirty="0">
                <a:solidFill>
                  <a:schemeClr val="tx2"/>
                </a:solidFill>
                <a:latin typeface="Yanone Kaffeesatz Regular" panose="02000000000000000000" pitchFamily="2" charset="0"/>
              </a:rPr>
              <a:t> / Coaching</a:t>
            </a:r>
            <a:endParaRPr lang="de-CH" sz="7200" dirty="0">
              <a:solidFill>
                <a:schemeClr val="tx2"/>
              </a:solidFill>
              <a:latin typeface="Yanone Kaffeesatz Regular" panose="02000000000000000000" pitchFamily="2" charset="0"/>
            </a:endParaRPr>
          </a:p>
        </p:txBody>
      </p:sp>
      <p:sp>
        <p:nvSpPr>
          <p:cNvPr id="3" name="Rectangle 2"/>
          <p:cNvSpPr/>
          <p:nvPr/>
        </p:nvSpPr>
        <p:spPr>
          <a:xfrm>
            <a:off x="5345202" y="2511375"/>
            <a:ext cx="1689886" cy="1446550"/>
          </a:xfrm>
          <a:prstGeom prst="rect">
            <a:avLst/>
          </a:prstGeom>
        </p:spPr>
        <p:txBody>
          <a:bodyPr wrap="none">
            <a:spAutoFit/>
          </a:bodyPr>
          <a:lstStyle/>
          <a:p>
            <a:r>
              <a:rPr lang="en-US" sz="8800" dirty="0">
                <a:solidFill>
                  <a:schemeClr val="tx2"/>
                </a:solidFill>
                <a:latin typeface="Yanone Kaffeesatz Regular" panose="02000000000000000000" pitchFamily="2" charset="0"/>
              </a:rPr>
              <a:t>1 : 1</a:t>
            </a:r>
            <a:endParaRPr lang="de-CH" sz="7200" dirty="0">
              <a:solidFill>
                <a:schemeClr val="tx2"/>
              </a:solidFill>
              <a:latin typeface="Yanone Kaffeesatz Regular" panose="02000000000000000000" pitchFamily="2" charset="0"/>
            </a:endParaRPr>
          </a:p>
        </p:txBody>
      </p:sp>
      <p:sp>
        <p:nvSpPr>
          <p:cNvPr id="4" name="Rectangle 3"/>
          <p:cNvSpPr/>
          <p:nvPr/>
        </p:nvSpPr>
        <p:spPr>
          <a:xfrm>
            <a:off x="2161443" y="4254370"/>
            <a:ext cx="8536311" cy="1446550"/>
          </a:xfrm>
          <a:prstGeom prst="rect">
            <a:avLst/>
          </a:prstGeom>
        </p:spPr>
        <p:txBody>
          <a:bodyPr wrap="none">
            <a:spAutoFit/>
          </a:bodyPr>
          <a:lstStyle/>
          <a:p>
            <a:r>
              <a:rPr lang="en-US" sz="8800" dirty="0">
                <a:solidFill>
                  <a:schemeClr val="tx2"/>
                </a:solidFill>
                <a:latin typeface="Yanone Kaffeesatz Regular" panose="02000000000000000000" pitchFamily="2" charset="0"/>
              </a:rPr>
              <a:t>Fostering Peer </a:t>
            </a:r>
            <a:r>
              <a:rPr lang="en-US" sz="8800" dirty="0">
                <a:solidFill>
                  <a:schemeClr val="accent4"/>
                </a:solidFill>
                <a:latin typeface="Yanone Kaffeesatz Regular" panose="02000000000000000000" pitchFamily="2" charset="0"/>
              </a:rPr>
              <a:t>Feedback</a:t>
            </a:r>
            <a:endParaRPr lang="de-CH" sz="88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801832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29874" y="1851645"/>
            <a:ext cx="8932253"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Collaborate</a:t>
            </a:r>
            <a:endParaRPr lang="de-CH" sz="2000" dirty="0"/>
          </a:p>
        </p:txBody>
      </p:sp>
    </p:spTree>
    <p:extLst>
      <p:ext uri="{BB962C8B-B14F-4D97-AF65-F5344CB8AC3E}">
        <p14:creationId xmlns:p14="http://schemas.microsoft.com/office/powerpoint/2010/main" val="1739092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91269" y="1974773"/>
            <a:ext cx="6423553" cy="2800767"/>
          </a:xfrm>
          <a:prstGeom prst="rect">
            <a:avLst/>
          </a:prstGeom>
        </p:spPr>
        <p:txBody>
          <a:bodyPr wrap="none">
            <a:spAutoFit/>
          </a:bodyPr>
          <a:lstStyle/>
          <a:p>
            <a:r>
              <a:rPr lang="en-US" sz="8800" dirty="0">
                <a:solidFill>
                  <a:schemeClr val="tx2"/>
                </a:solidFill>
                <a:latin typeface="Yanone Kaffeesatz Regular" panose="02000000000000000000" pitchFamily="2" charset="0"/>
              </a:rPr>
              <a:t>A </a:t>
            </a:r>
            <a:r>
              <a:rPr lang="en-US" sz="8800" dirty="0">
                <a:solidFill>
                  <a:schemeClr val="accent4"/>
                </a:solidFill>
                <a:latin typeface="Yanone Kaffeesatz Regular" panose="02000000000000000000" pitchFamily="2" charset="0"/>
              </a:rPr>
              <a:t>change</a:t>
            </a:r>
            <a:r>
              <a:rPr lang="en-US" sz="8800" dirty="0">
                <a:solidFill>
                  <a:schemeClr val="tx2"/>
                </a:solidFill>
                <a:latin typeface="Yanone Kaffeesatz Regular" panose="02000000000000000000" pitchFamily="2" charset="0"/>
              </a:rPr>
              <a:t> is just a </a:t>
            </a:r>
            <a:br>
              <a:rPr lang="en-US" sz="8800" dirty="0">
                <a:solidFill>
                  <a:schemeClr val="tx2"/>
                </a:solidFill>
                <a:latin typeface="Yanone Kaffeesatz Regular" panose="02000000000000000000" pitchFamily="2" charset="0"/>
              </a:rPr>
            </a:br>
            <a:r>
              <a:rPr lang="en-US" sz="8800" dirty="0">
                <a:solidFill>
                  <a:schemeClr val="accent4"/>
                </a:solidFill>
                <a:latin typeface="Yanone Kaffeesatz Regular" panose="02000000000000000000" pitchFamily="2" charset="0"/>
              </a:rPr>
              <a:t>Pull Request</a:t>
            </a:r>
            <a:r>
              <a:rPr lang="en-US" sz="8800" dirty="0">
                <a:solidFill>
                  <a:schemeClr val="tx2"/>
                </a:solidFill>
                <a:latin typeface="Yanone Kaffeesatz Regular" panose="02000000000000000000" pitchFamily="2" charset="0"/>
              </a:rPr>
              <a:t> away</a:t>
            </a:r>
            <a:endParaRPr lang="de-CH" sz="72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992404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38425" y="9525"/>
            <a:ext cx="6915150" cy="6838950"/>
          </a:xfrm>
          <a:prstGeom prst="rect">
            <a:avLst/>
          </a:prstGeom>
        </p:spPr>
      </p:pic>
      <p:sp>
        <p:nvSpPr>
          <p:cNvPr id="3" name="Rectangle 2"/>
          <p:cNvSpPr/>
          <p:nvPr/>
        </p:nvSpPr>
        <p:spPr>
          <a:xfrm>
            <a:off x="3396383" y="1851645"/>
            <a:ext cx="428995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Issue</a:t>
            </a:r>
            <a:endParaRPr lang="de-CH" sz="2000" dirty="0"/>
          </a:p>
        </p:txBody>
      </p:sp>
    </p:spTree>
    <p:extLst>
      <p:ext uri="{BB962C8B-B14F-4D97-AF65-F5344CB8AC3E}">
        <p14:creationId xmlns:p14="http://schemas.microsoft.com/office/powerpoint/2010/main" val="3585468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38425" y="9525"/>
            <a:ext cx="6915150" cy="6838950"/>
          </a:xfrm>
          <a:prstGeom prst="rect">
            <a:avLst/>
          </a:prstGeom>
        </p:spPr>
      </p:pic>
      <p:sp>
        <p:nvSpPr>
          <p:cNvPr id="3" name="Rectangle 2"/>
          <p:cNvSpPr/>
          <p:nvPr/>
        </p:nvSpPr>
        <p:spPr>
          <a:xfrm>
            <a:off x="3396383" y="1851645"/>
            <a:ext cx="428995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Issue</a:t>
            </a:r>
            <a:endParaRPr lang="de-CH" sz="2000" dirty="0"/>
          </a:p>
        </p:txBody>
      </p:sp>
    </p:spTree>
    <p:extLst>
      <p:ext uri="{BB962C8B-B14F-4D97-AF65-F5344CB8AC3E}">
        <p14:creationId xmlns:p14="http://schemas.microsoft.com/office/powerpoint/2010/main" val="21909756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52475" y="114300"/>
            <a:ext cx="10687050" cy="6629400"/>
          </a:xfrm>
          <a:prstGeom prst="rect">
            <a:avLst/>
          </a:prstGeom>
        </p:spPr>
      </p:pic>
      <p:sp>
        <p:nvSpPr>
          <p:cNvPr id="3" name="Rectangle 2"/>
          <p:cNvSpPr/>
          <p:nvPr/>
        </p:nvSpPr>
        <p:spPr>
          <a:xfrm>
            <a:off x="1201071" y="1851645"/>
            <a:ext cx="978985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Pull Request</a:t>
            </a:r>
            <a:endParaRPr lang="de-CH" sz="2000" dirty="0"/>
          </a:p>
        </p:txBody>
      </p:sp>
    </p:spTree>
    <p:extLst>
      <p:ext uri="{BB962C8B-B14F-4D97-AF65-F5344CB8AC3E}">
        <p14:creationId xmlns:p14="http://schemas.microsoft.com/office/powerpoint/2010/main" val="694819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501153" y="4072859"/>
            <a:ext cx="7266534" cy="1816633"/>
          </a:xfrm>
          <a:prstGeom prst="rect">
            <a:avLst/>
          </a:prstGeom>
        </p:spPr>
      </p:pic>
      <p:sp>
        <p:nvSpPr>
          <p:cNvPr id="6" name="Rectangle 5"/>
          <p:cNvSpPr/>
          <p:nvPr/>
        </p:nvSpPr>
        <p:spPr>
          <a:xfrm>
            <a:off x="1201071" y="1851645"/>
            <a:ext cx="10394192"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Request for Comments</a:t>
            </a:r>
            <a:endParaRPr lang="de-CH" sz="1400" dirty="0"/>
          </a:p>
        </p:txBody>
      </p:sp>
    </p:spTree>
    <p:extLst>
      <p:ext uri="{BB962C8B-B14F-4D97-AF65-F5344CB8AC3E}">
        <p14:creationId xmlns:p14="http://schemas.microsoft.com/office/powerpoint/2010/main" val="982518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81942" y="1721224"/>
            <a:ext cx="6543779"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Wherever</a:t>
            </a:r>
            <a:endParaRPr lang="de-CH" sz="7200" dirty="0">
              <a:solidFill>
                <a:schemeClr val="accent4"/>
              </a:solidFill>
              <a:latin typeface="Yanone Kaffeesatz Regular" panose="02000000000000000000" pitchFamily="2" charset="0"/>
            </a:endParaRPr>
          </a:p>
        </p:txBody>
      </p:sp>
      <p:sp>
        <p:nvSpPr>
          <p:cNvPr id="8" name="Rectangle 7"/>
          <p:cNvSpPr/>
          <p:nvPr/>
        </p:nvSpPr>
        <p:spPr>
          <a:xfrm>
            <a:off x="6919022" y="3734441"/>
            <a:ext cx="3389069"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you want</a:t>
            </a:r>
            <a:endParaRPr lang="de-CH" sz="8800" dirty="0"/>
          </a:p>
        </p:txBody>
      </p:sp>
      <p:sp>
        <p:nvSpPr>
          <p:cNvPr id="9" name="Rectangle 8"/>
          <p:cNvSpPr/>
          <p:nvPr/>
        </p:nvSpPr>
        <p:spPr>
          <a:xfrm>
            <a:off x="6971954" y="1619837"/>
            <a:ext cx="205376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remote</a:t>
            </a:r>
            <a:endParaRPr lang="de-CH" sz="6600" dirty="0">
              <a:solidFill>
                <a:schemeClr val="tx2"/>
              </a:solidFill>
            </a:endParaRPr>
          </a:p>
        </p:txBody>
      </p:sp>
    </p:spTree>
    <p:extLst>
      <p:ext uri="{BB962C8B-B14F-4D97-AF65-F5344CB8AC3E}">
        <p14:creationId xmlns:p14="http://schemas.microsoft.com/office/powerpoint/2010/main" val="556058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563493"/>
            <a:ext cx="12192000" cy="5294507"/>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749578" y="115260"/>
            <a:ext cx="1625684" cy="2203563"/>
          </a:xfrm>
          <a:prstGeom prst="rect">
            <a:avLst/>
          </a:prstGeom>
        </p:spPr>
      </p:pic>
      <p:pic>
        <p:nvPicPr>
          <p:cNvPr id="1026" name="Picture 2" descr="https://assets-cdn.github.com/images/modules/logos_page/Octoca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8853" y="115260"/>
            <a:ext cx="2163056" cy="17980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lack RGB - slack fi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7864" y="44174"/>
            <a:ext cx="3984572" cy="18691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zoom.us/w_p/5-JZPk7wRPCFgZaaiQWWcA/39d89f70-2eb9-494e-8e3b-eba3670a59ec.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50144" y="115260"/>
            <a:ext cx="339090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195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7014" y="1303814"/>
            <a:ext cx="11557972"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Anything?</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848705" y="814909"/>
            <a:ext cx="429797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so I can work on</a:t>
            </a:r>
            <a:endParaRPr lang="de-CH" sz="6600" dirty="0">
              <a:solidFill>
                <a:schemeClr val="tx2"/>
              </a:solidFill>
            </a:endParaRPr>
          </a:p>
        </p:txBody>
      </p:sp>
    </p:spTree>
    <p:extLst>
      <p:ext uri="{BB962C8B-B14F-4D97-AF65-F5344CB8AC3E}">
        <p14:creationId xmlns:p14="http://schemas.microsoft.com/office/powerpoint/2010/main" val="151710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67681" y="1174537"/>
            <a:ext cx="7856638" cy="4508927"/>
          </a:xfrm>
          <a:prstGeom prst="rect">
            <a:avLst/>
          </a:prstGeom>
          <a:noFill/>
        </p:spPr>
        <p:txBody>
          <a:bodyPr wrap="none" rtlCol="0">
            <a:spAutoFit/>
          </a:bodyPr>
          <a:lstStyle/>
          <a:p>
            <a:r>
              <a:rPr lang="en-US" sz="28700" dirty="0">
                <a:solidFill>
                  <a:schemeClr val="tx2"/>
                </a:solidFill>
                <a:latin typeface="Yanone Kaffeesatz Regular" panose="02000000000000000000" pitchFamily="2" charset="0"/>
              </a:rPr>
              <a:t>Really?</a:t>
            </a:r>
            <a:endParaRPr lang="de-CH" sz="96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4259845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04133" y="2259107"/>
            <a:ext cx="4036682" cy="2215991"/>
          </a:xfrm>
          <a:prstGeom prst="rect">
            <a:avLst/>
          </a:prstGeom>
          <a:noFill/>
        </p:spPr>
        <p:txBody>
          <a:bodyPr wrap="none" rtlCol="0">
            <a:spAutoFit/>
          </a:bodyPr>
          <a:lstStyle/>
          <a:p>
            <a:r>
              <a:rPr lang="en-US" sz="13800" dirty="0">
                <a:solidFill>
                  <a:schemeClr val="accent2"/>
                </a:solidFill>
                <a:latin typeface="Yanone Kaffeesatz Regular" panose="02000000000000000000" pitchFamily="2" charset="0"/>
              </a:rPr>
              <a:t>Almost</a:t>
            </a:r>
            <a:endParaRPr lang="de-CH" sz="6600" dirty="0">
              <a:solidFill>
                <a:schemeClr val="accent4"/>
              </a:solidFill>
              <a:latin typeface="Yanone Kaffeesatz Regular" panose="02000000000000000000" pitchFamily="2" charset="0"/>
            </a:endParaRPr>
          </a:p>
        </p:txBody>
      </p:sp>
      <p:sp>
        <p:nvSpPr>
          <p:cNvPr id="3" name="Rectangle 2"/>
          <p:cNvSpPr/>
          <p:nvPr/>
        </p:nvSpPr>
        <p:spPr>
          <a:xfrm>
            <a:off x="7961153" y="1981505"/>
            <a:ext cx="1196161" cy="2646878"/>
          </a:xfrm>
          <a:prstGeom prst="rect">
            <a:avLst/>
          </a:prstGeom>
        </p:spPr>
        <p:txBody>
          <a:bodyPr wrap="none">
            <a:spAutoFit/>
          </a:bodyPr>
          <a:lstStyle/>
          <a:p>
            <a:r>
              <a:rPr lang="en-US" sz="16600" dirty="0">
                <a:solidFill>
                  <a:schemeClr val="accent4"/>
                </a:solidFill>
                <a:latin typeface="Yanone Kaffeesatz Regular" panose="02000000000000000000" pitchFamily="2" charset="0"/>
              </a:rPr>
              <a:t>;)</a:t>
            </a:r>
            <a:endParaRPr lang="de-CH" sz="16600" dirty="0"/>
          </a:p>
        </p:txBody>
      </p:sp>
    </p:spTree>
    <p:extLst>
      <p:ext uri="{BB962C8B-B14F-4D97-AF65-F5344CB8AC3E}">
        <p14:creationId xmlns:p14="http://schemas.microsoft.com/office/powerpoint/2010/main" val="2204437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29635" y="1851645"/>
            <a:ext cx="8332730"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Strategies</a:t>
            </a:r>
            <a:endParaRPr lang="de-CH" sz="2000" dirty="0"/>
          </a:p>
        </p:txBody>
      </p:sp>
    </p:spTree>
    <p:extLst>
      <p:ext uri="{BB962C8B-B14F-4D97-AF65-F5344CB8AC3E}">
        <p14:creationId xmlns:p14="http://schemas.microsoft.com/office/powerpoint/2010/main" val="14628986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91980" y="2295859"/>
            <a:ext cx="7055136" cy="2215991"/>
          </a:xfrm>
          <a:prstGeom prst="rect">
            <a:avLst/>
          </a:prstGeom>
        </p:spPr>
        <p:txBody>
          <a:bodyPr wrap="none">
            <a:spAutoFit/>
          </a:bodyPr>
          <a:lstStyle/>
          <a:p>
            <a:r>
              <a:rPr lang="de-CH" sz="13800" dirty="0" err="1">
                <a:solidFill>
                  <a:schemeClr val="accent2"/>
                </a:solidFill>
                <a:latin typeface="Yanone Kaffeesatz Regular" panose="02000000000000000000" pitchFamily="2" charset="0"/>
              </a:rPr>
              <a:t>Platform</a:t>
            </a:r>
            <a:r>
              <a:rPr lang="de-CH" sz="13800" dirty="0">
                <a:solidFill>
                  <a:schemeClr val="accent2"/>
                </a:solidFill>
                <a:latin typeface="Yanone Kaffeesatz Regular" panose="02000000000000000000" pitchFamily="2" charset="0"/>
              </a:rPr>
              <a:t> </a:t>
            </a:r>
            <a:r>
              <a:rPr lang="de-CH" sz="13800" dirty="0" err="1">
                <a:solidFill>
                  <a:schemeClr val="accent2"/>
                </a:solidFill>
                <a:latin typeface="Yanone Kaffeesatz Regular" panose="02000000000000000000" pitchFamily="2" charset="0"/>
              </a:rPr>
              <a:t>Dev</a:t>
            </a:r>
            <a:endParaRPr lang="de-CH" sz="2400" dirty="0">
              <a:solidFill>
                <a:schemeClr val="accent2"/>
              </a:solidFill>
            </a:endParaRPr>
          </a:p>
        </p:txBody>
      </p:sp>
      <p:sp>
        <p:nvSpPr>
          <p:cNvPr id="3" name="Rectangle 2"/>
          <p:cNvSpPr/>
          <p:nvPr/>
        </p:nvSpPr>
        <p:spPr>
          <a:xfrm rot="16200000">
            <a:off x="425163" y="2619025"/>
            <a:ext cx="5097870"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Collaboration</a:t>
            </a:r>
            <a:endParaRPr lang="de-CH" dirty="0">
              <a:solidFill>
                <a:schemeClr val="accent4"/>
              </a:solidFill>
            </a:endParaRPr>
          </a:p>
        </p:txBody>
      </p:sp>
      <p:sp>
        <p:nvSpPr>
          <p:cNvPr id="4" name="Rectangle 3"/>
          <p:cNvSpPr/>
          <p:nvPr/>
        </p:nvSpPr>
        <p:spPr>
          <a:xfrm>
            <a:off x="3891980" y="4258655"/>
            <a:ext cx="3651962"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Staff Success</a:t>
            </a:r>
            <a:endParaRPr lang="de-CH" sz="1100" dirty="0"/>
          </a:p>
        </p:txBody>
      </p:sp>
      <p:sp>
        <p:nvSpPr>
          <p:cNvPr id="5" name="Rectangle 4"/>
          <p:cNvSpPr/>
          <p:nvPr/>
        </p:nvSpPr>
        <p:spPr>
          <a:xfrm>
            <a:off x="3891980" y="1506679"/>
            <a:ext cx="5856090"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Developer Education</a:t>
            </a:r>
            <a:endParaRPr lang="de-CH" sz="1200" dirty="0"/>
          </a:p>
        </p:txBody>
      </p:sp>
      <p:sp>
        <p:nvSpPr>
          <p:cNvPr id="6" name="Rectangle 5"/>
          <p:cNvSpPr/>
          <p:nvPr/>
        </p:nvSpPr>
        <p:spPr>
          <a:xfrm>
            <a:off x="6388880" y="491017"/>
            <a:ext cx="4974439" cy="1107996"/>
          </a:xfrm>
          <a:prstGeom prst="rect">
            <a:avLst/>
          </a:prstGeom>
        </p:spPr>
        <p:txBody>
          <a:bodyPr wrap="none">
            <a:spAutoFit/>
          </a:bodyPr>
          <a:lstStyle/>
          <a:p>
            <a:r>
              <a:rPr lang="en-US" sz="6600" dirty="0">
                <a:solidFill>
                  <a:schemeClr val="accent4"/>
                </a:solidFill>
                <a:latin typeface="Yanone Kaffeesatz Regular" panose="02000000000000000000" pitchFamily="2" charset="0"/>
              </a:rPr>
              <a:t>Customer Success</a:t>
            </a:r>
            <a:endParaRPr lang="de-CH" sz="1100" dirty="0">
              <a:solidFill>
                <a:schemeClr val="accent4"/>
              </a:solidFill>
            </a:endParaRPr>
          </a:p>
        </p:txBody>
      </p:sp>
    </p:spTree>
    <p:extLst>
      <p:ext uri="{BB962C8B-B14F-4D97-AF65-F5344CB8AC3E}">
        <p14:creationId xmlns:p14="http://schemas.microsoft.com/office/powerpoint/2010/main" val="29027115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91980" y="2295859"/>
            <a:ext cx="7055136" cy="2215991"/>
          </a:xfrm>
          <a:prstGeom prst="rect">
            <a:avLst/>
          </a:prstGeom>
        </p:spPr>
        <p:txBody>
          <a:bodyPr wrap="none">
            <a:spAutoFit/>
          </a:bodyPr>
          <a:lstStyle/>
          <a:p>
            <a:r>
              <a:rPr lang="de-CH" sz="13800" dirty="0" err="1">
                <a:solidFill>
                  <a:schemeClr val="accent2"/>
                </a:solidFill>
                <a:latin typeface="Yanone Kaffeesatz Regular" panose="02000000000000000000" pitchFamily="2" charset="0"/>
              </a:rPr>
              <a:t>Platform</a:t>
            </a:r>
            <a:r>
              <a:rPr lang="de-CH" sz="13800" dirty="0">
                <a:solidFill>
                  <a:schemeClr val="accent2"/>
                </a:solidFill>
                <a:latin typeface="Yanone Kaffeesatz Regular" panose="02000000000000000000" pitchFamily="2" charset="0"/>
              </a:rPr>
              <a:t> </a:t>
            </a:r>
            <a:r>
              <a:rPr lang="de-CH" sz="13800" dirty="0" err="1">
                <a:solidFill>
                  <a:schemeClr val="accent2"/>
                </a:solidFill>
                <a:latin typeface="Yanone Kaffeesatz Regular" panose="02000000000000000000" pitchFamily="2" charset="0"/>
              </a:rPr>
              <a:t>Dev</a:t>
            </a:r>
            <a:endParaRPr lang="de-CH" sz="2400" dirty="0">
              <a:solidFill>
                <a:schemeClr val="accent2"/>
              </a:solidFill>
            </a:endParaRPr>
          </a:p>
        </p:txBody>
      </p:sp>
      <p:sp>
        <p:nvSpPr>
          <p:cNvPr id="3" name="Rectangle 2"/>
          <p:cNvSpPr/>
          <p:nvPr/>
        </p:nvSpPr>
        <p:spPr>
          <a:xfrm rot="16200000">
            <a:off x="425163" y="2619025"/>
            <a:ext cx="5097870"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Collaboration</a:t>
            </a:r>
            <a:endParaRPr lang="de-CH" dirty="0">
              <a:solidFill>
                <a:schemeClr val="accent4"/>
              </a:solidFill>
            </a:endParaRPr>
          </a:p>
        </p:txBody>
      </p:sp>
      <p:sp>
        <p:nvSpPr>
          <p:cNvPr id="4" name="Rectangle 3"/>
          <p:cNvSpPr/>
          <p:nvPr/>
        </p:nvSpPr>
        <p:spPr>
          <a:xfrm>
            <a:off x="3891980" y="4258655"/>
            <a:ext cx="3651962"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Staff Success</a:t>
            </a:r>
            <a:endParaRPr lang="de-CH" sz="1100" dirty="0"/>
          </a:p>
        </p:txBody>
      </p:sp>
      <p:sp>
        <p:nvSpPr>
          <p:cNvPr id="5" name="Rectangle 4"/>
          <p:cNvSpPr/>
          <p:nvPr/>
        </p:nvSpPr>
        <p:spPr>
          <a:xfrm>
            <a:off x="3891980" y="1506679"/>
            <a:ext cx="5856090"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Developer Education</a:t>
            </a:r>
            <a:endParaRPr lang="de-CH" sz="1200" dirty="0"/>
          </a:p>
        </p:txBody>
      </p:sp>
      <p:sp>
        <p:nvSpPr>
          <p:cNvPr id="6" name="Rectangle 5"/>
          <p:cNvSpPr/>
          <p:nvPr/>
        </p:nvSpPr>
        <p:spPr>
          <a:xfrm>
            <a:off x="6388880" y="491017"/>
            <a:ext cx="4974439" cy="1107996"/>
          </a:xfrm>
          <a:prstGeom prst="rect">
            <a:avLst/>
          </a:prstGeom>
        </p:spPr>
        <p:txBody>
          <a:bodyPr wrap="none">
            <a:spAutoFit/>
          </a:bodyPr>
          <a:lstStyle/>
          <a:p>
            <a:r>
              <a:rPr lang="en-US" sz="6600" dirty="0">
                <a:solidFill>
                  <a:schemeClr val="accent4"/>
                </a:solidFill>
                <a:latin typeface="Yanone Kaffeesatz Regular" panose="02000000000000000000" pitchFamily="2" charset="0"/>
              </a:rPr>
              <a:t>Customer Success</a:t>
            </a:r>
            <a:endParaRPr lang="de-CH" sz="1100" dirty="0">
              <a:solidFill>
                <a:schemeClr val="accent4"/>
              </a:solidFill>
            </a:endParaRPr>
          </a:p>
        </p:txBody>
      </p:sp>
    </p:spTree>
    <p:extLst>
      <p:ext uri="{BB962C8B-B14F-4D97-AF65-F5344CB8AC3E}">
        <p14:creationId xmlns:p14="http://schemas.microsoft.com/office/powerpoint/2010/main" val="2166213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6290" y="1303814"/>
            <a:ext cx="6779420"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done?</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848705" y="814909"/>
            <a:ext cx="789831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How on earth do you get stuff</a:t>
            </a:r>
            <a:endParaRPr lang="de-CH" sz="6600" dirty="0">
              <a:solidFill>
                <a:schemeClr val="tx2"/>
              </a:solidFill>
            </a:endParaRPr>
          </a:p>
        </p:txBody>
      </p:sp>
    </p:spTree>
    <p:extLst>
      <p:ext uri="{BB962C8B-B14F-4D97-AF65-F5344CB8AC3E}">
        <p14:creationId xmlns:p14="http://schemas.microsoft.com/office/powerpoint/2010/main" val="5617004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0357" y="2321005"/>
            <a:ext cx="10551286"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Initiative vs Project</a:t>
            </a:r>
            <a:endParaRPr lang="de-CH" sz="1600" dirty="0"/>
          </a:p>
        </p:txBody>
      </p:sp>
    </p:spTree>
    <p:extLst>
      <p:ext uri="{BB962C8B-B14F-4D97-AF65-F5344CB8AC3E}">
        <p14:creationId xmlns:p14="http://schemas.microsoft.com/office/powerpoint/2010/main" val="187225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36595" y="1851645"/>
            <a:ext cx="431881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Roles</a:t>
            </a:r>
            <a:endParaRPr lang="de-CH" sz="2000" dirty="0"/>
          </a:p>
        </p:txBody>
      </p:sp>
    </p:spTree>
    <p:extLst>
      <p:ext uri="{BB962C8B-B14F-4D97-AF65-F5344CB8AC3E}">
        <p14:creationId xmlns:p14="http://schemas.microsoft.com/office/powerpoint/2010/main" val="1837979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81942" y="1721224"/>
            <a:ext cx="6797054"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Whenever</a:t>
            </a:r>
            <a:endParaRPr lang="de-CH" sz="7200" dirty="0">
              <a:solidFill>
                <a:schemeClr val="accent4"/>
              </a:solidFill>
              <a:latin typeface="Yanone Kaffeesatz Regular" panose="02000000000000000000" pitchFamily="2" charset="0"/>
            </a:endParaRPr>
          </a:p>
        </p:txBody>
      </p:sp>
      <p:sp>
        <p:nvSpPr>
          <p:cNvPr id="3" name="Rectangle 2"/>
          <p:cNvSpPr/>
          <p:nvPr/>
        </p:nvSpPr>
        <p:spPr>
          <a:xfrm>
            <a:off x="6919022" y="3734441"/>
            <a:ext cx="3389069"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you want</a:t>
            </a:r>
            <a:endParaRPr lang="de-CH" sz="8800" dirty="0"/>
          </a:p>
        </p:txBody>
      </p:sp>
      <p:sp>
        <p:nvSpPr>
          <p:cNvPr id="4" name="Rectangle 3"/>
          <p:cNvSpPr/>
          <p:nvPr/>
        </p:nvSpPr>
        <p:spPr>
          <a:xfrm>
            <a:off x="6971954" y="1619837"/>
            <a:ext cx="235032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freedom</a:t>
            </a:r>
            <a:endParaRPr lang="de-CH" sz="6600" dirty="0">
              <a:solidFill>
                <a:schemeClr val="tx2"/>
              </a:solidFill>
            </a:endParaRPr>
          </a:p>
        </p:txBody>
      </p:sp>
    </p:spTree>
    <p:extLst>
      <p:ext uri="{BB962C8B-B14F-4D97-AF65-F5344CB8AC3E}">
        <p14:creationId xmlns:p14="http://schemas.microsoft.com/office/powerpoint/2010/main" val="7097123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rewer guild"/>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3985" y="1055701"/>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044270" y="5784242"/>
            <a:ext cx="3821929" cy="584775"/>
          </a:xfrm>
          <a:prstGeom prst="rect">
            <a:avLst/>
          </a:prstGeom>
        </p:spPr>
        <p:txBody>
          <a:bodyPr wrap="square">
            <a:spAutoFit/>
          </a:bodyPr>
          <a:lstStyle/>
          <a:p>
            <a:r>
              <a:rPr lang="de-CH" sz="3200" dirty="0">
                <a:solidFill>
                  <a:schemeClr val="accent3"/>
                </a:solidFill>
                <a:latin typeface="Yanone Kaffeesatz Regular" panose="02000000000000000000" pitchFamily="2" charset="0"/>
              </a:rPr>
              <a:t>http://www.iowabeer.org/</a:t>
            </a:r>
          </a:p>
        </p:txBody>
      </p:sp>
      <p:sp>
        <p:nvSpPr>
          <p:cNvPr id="4" name="Rectangle 3"/>
          <p:cNvSpPr/>
          <p:nvPr/>
        </p:nvSpPr>
        <p:spPr>
          <a:xfrm>
            <a:off x="6846772" y="2328955"/>
            <a:ext cx="2855269"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Guild</a:t>
            </a:r>
            <a:endParaRPr lang="de-CH" sz="1600" dirty="0"/>
          </a:p>
        </p:txBody>
      </p:sp>
    </p:spTree>
    <p:extLst>
      <p:ext uri="{BB962C8B-B14F-4D97-AF65-F5344CB8AC3E}">
        <p14:creationId xmlns:p14="http://schemas.microsoft.com/office/powerpoint/2010/main" val="1221594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266327" y="2352809"/>
            <a:ext cx="3996607"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Mentor</a:t>
            </a:r>
            <a:endParaRPr lang="de-CH" sz="1600" dirty="0"/>
          </a:p>
        </p:txBody>
      </p:sp>
      <p:pic>
        <p:nvPicPr>
          <p:cNvPr id="2" name="Picture 1">
            <a:extLst>
              <a:ext uri="{FF2B5EF4-FFF2-40B4-BE49-F238E27FC236}">
                <a16:creationId xmlns:a16="http://schemas.microsoft.com/office/drawing/2014/main" id="{084283BC-0DEF-4D26-A8A1-D913414F1AC8}"/>
              </a:ext>
            </a:extLst>
          </p:cNvPr>
          <p:cNvPicPr>
            <a:picLocks noChangeAspect="1"/>
          </p:cNvPicPr>
          <p:nvPr/>
        </p:nvPicPr>
        <p:blipFill>
          <a:blip r:embed="rId3"/>
          <a:stretch>
            <a:fillRect/>
          </a:stretch>
        </p:blipFill>
        <p:spPr>
          <a:xfrm>
            <a:off x="1367189" y="2031284"/>
            <a:ext cx="3031817" cy="2931286"/>
          </a:xfrm>
          <a:prstGeom prst="rect">
            <a:avLst/>
          </a:prstGeom>
        </p:spPr>
      </p:pic>
    </p:spTree>
    <p:extLst>
      <p:ext uri="{BB962C8B-B14F-4D97-AF65-F5344CB8AC3E}">
        <p14:creationId xmlns:p14="http://schemas.microsoft.com/office/powerpoint/2010/main" val="2825281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266327" y="2352809"/>
            <a:ext cx="3996607"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Mentor</a:t>
            </a:r>
            <a:endParaRPr lang="de-CH" sz="1600" dirty="0"/>
          </a:p>
        </p:txBody>
      </p:sp>
      <p:pic>
        <p:nvPicPr>
          <p:cNvPr id="6" name="Picture 5">
            <a:extLst>
              <a:ext uri="{FF2B5EF4-FFF2-40B4-BE49-F238E27FC236}">
                <a16:creationId xmlns:a16="http://schemas.microsoft.com/office/drawing/2014/main" id="{7AC6D83F-FD43-44E1-8ACE-B8985E311CA8}"/>
              </a:ext>
            </a:extLst>
          </p:cNvPr>
          <p:cNvPicPr>
            <a:picLocks noChangeAspect="1"/>
          </p:cNvPicPr>
          <p:nvPr/>
        </p:nvPicPr>
        <p:blipFill>
          <a:blip r:embed="rId3"/>
          <a:stretch>
            <a:fillRect/>
          </a:stretch>
        </p:blipFill>
        <p:spPr>
          <a:xfrm>
            <a:off x="1367189" y="2031284"/>
            <a:ext cx="3031817" cy="2931286"/>
          </a:xfrm>
          <a:prstGeom prst="rect">
            <a:avLst/>
          </a:prstGeom>
        </p:spPr>
      </p:pic>
    </p:spTree>
    <p:extLst>
      <p:ext uri="{BB962C8B-B14F-4D97-AF65-F5344CB8AC3E}">
        <p14:creationId xmlns:p14="http://schemas.microsoft.com/office/powerpoint/2010/main" val="29019080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74772" y="2241491"/>
            <a:ext cx="8154797"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there are </a:t>
            </a:r>
            <a:r>
              <a:rPr lang="en-US" sz="13800" dirty="0">
                <a:solidFill>
                  <a:schemeClr val="accent4"/>
                </a:solidFill>
                <a:latin typeface="Yanone Kaffeesatz Regular" panose="02000000000000000000" pitchFamily="2" charset="0"/>
              </a:rPr>
              <a:t>more</a:t>
            </a:r>
            <a:endParaRPr lang="de-CH" sz="1600" dirty="0">
              <a:solidFill>
                <a:schemeClr val="accent4"/>
              </a:solidFill>
            </a:endParaRPr>
          </a:p>
        </p:txBody>
      </p:sp>
    </p:spTree>
    <p:extLst>
      <p:ext uri="{BB962C8B-B14F-4D97-AF65-F5344CB8AC3E}">
        <p14:creationId xmlns:p14="http://schemas.microsoft.com/office/powerpoint/2010/main" val="1841617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57637" y="1851645"/>
            <a:ext cx="747672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Decisions</a:t>
            </a:r>
            <a:endParaRPr lang="de-CH" sz="2000" dirty="0"/>
          </a:p>
        </p:txBody>
      </p:sp>
    </p:spTree>
    <p:extLst>
      <p:ext uri="{BB962C8B-B14F-4D97-AF65-F5344CB8AC3E}">
        <p14:creationId xmlns:p14="http://schemas.microsoft.com/office/powerpoint/2010/main" val="25914641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04022" y="2241491"/>
            <a:ext cx="5783956"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as a </a:t>
            </a:r>
            <a:r>
              <a:rPr lang="en-US" sz="13800" dirty="0">
                <a:solidFill>
                  <a:schemeClr val="accent4"/>
                </a:solidFill>
                <a:latin typeface="Yanone Kaffeesatz Regular" panose="02000000000000000000" pitchFamily="2" charset="0"/>
              </a:rPr>
              <a:t>group</a:t>
            </a:r>
            <a:endParaRPr lang="de-CH" sz="1600" dirty="0">
              <a:solidFill>
                <a:schemeClr val="accent4"/>
              </a:solidFill>
            </a:endParaRPr>
          </a:p>
        </p:txBody>
      </p:sp>
    </p:spTree>
    <p:extLst>
      <p:ext uri="{BB962C8B-B14F-4D97-AF65-F5344CB8AC3E}">
        <p14:creationId xmlns:p14="http://schemas.microsoft.com/office/powerpoint/2010/main" val="1384425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96672" y="2241491"/>
            <a:ext cx="7661072"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now, </a:t>
            </a:r>
            <a:r>
              <a:rPr lang="en-US" sz="13800" dirty="0">
                <a:solidFill>
                  <a:schemeClr val="accent4"/>
                </a:solidFill>
                <a:latin typeface="Yanone Kaffeesatz Regular" panose="02000000000000000000" pitchFamily="2" charset="0"/>
              </a:rPr>
              <a:t>later </a:t>
            </a:r>
            <a:r>
              <a:rPr lang="en-US" sz="13800" dirty="0">
                <a:solidFill>
                  <a:schemeClr val="tx2"/>
                </a:solidFill>
                <a:latin typeface="Yanone Kaffeesatz Regular" panose="02000000000000000000" pitchFamily="2" charset="0"/>
              </a:rPr>
              <a:t>or..</a:t>
            </a:r>
            <a:endParaRPr lang="de-CH" sz="1600" dirty="0">
              <a:solidFill>
                <a:schemeClr val="tx2"/>
              </a:solidFill>
            </a:endParaRPr>
          </a:p>
        </p:txBody>
      </p:sp>
      <p:sp>
        <p:nvSpPr>
          <p:cNvPr id="2" name="Rectangle 1"/>
          <p:cNvSpPr/>
          <p:nvPr/>
        </p:nvSpPr>
        <p:spPr>
          <a:xfrm>
            <a:off x="6527208" y="3701694"/>
            <a:ext cx="3825086" cy="2646878"/>
          </a:xfrm>
          <a:prstGeom prst="rect">
            <a:avLst/>
          </a:prstGeom>
        </p:spPr>
        <p:txBody>
          <a:bodyPr wrap="none">
            <a:spAutoFit/>
          </a:bodyPr>
          <a:lstStyle/>
          <a:p>
            <a:r>
              <a:rPr lang="en-US" sz="16600" dirty="0">
                <a:solidFill>
                  <a:schemeClr val="accent4"/>
                </a:solidFill>
                <a:latin typeface="Yanone Kaffeesatz Regular" panose="02000000000000000000" pitchFamily="2" charset="0"/>
              </a:rPr>
              <a:t>never</a:t>
            </a:r>
            <a:endParaRPr lang="de-CH" sz="2800" dirty="0"/>
          </a:p>
        </p:txBody>
      </p:sp>
    </p:spTree>
    <p:extLst>
      <p:ext uri="{BB962C8B-B14F-4D97-AF65-F5344CB8AC3E}">
        <p14:creationId xmlns:p14="http://schemas.microsoft.com/office/powerpoint/2010/main" val="21046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11165" y="2241491"/>
            <a:ext cx="10969670" cy="2215991"/>
          </a:xfrm>
          <a:prstGeom prst="rect">
            <a:avLst/>
          </a:prstGeom>
        </p:spPr>
        <p:txBody>
          <a:bodyPr wrap="none">
            <a:spAutoFit/>
          </a:bodyPr>
          <a:lstStyle/>
          <a:p>
            <a:r>
              <a:rPr lang="en-US" sz="13800" dirty="0">
                <a:solidFill>
                  <a:schemeClr val="accent4"/>
                </a:solidFill>
                <a:latin typeface="Yanone Kaffeesatz Regular" panose="02000000000000000000" pitchFamily="2" charset="0"/>
              </a:rPr>
              <a:t>important</a:t>
            </a:r>
            <a:r>
              <a:rPr lang="en-US" sz="13800" dirty="0">
                <a:solidFill>
                  <a:schemeClr val="tx2"/>
                </a:solidFill>
                <a:latin typeface="Yanone Kaffeesatz Regular" panose="02000000000000000000" pitchFamily="2" charset="0"/>
              </a:rPr>
              <a:t> or urgent</a:t>
            </a:r>
            <a:endParaRPr lang="de-CH" sz="1600" dirty="0">
              <a:solidFill>
                <a:schemeClr val="accent4"/>
              </a:solidFill>
            </a:endParaRPr>
          </a:p>
        </p:txBody>
      </p:sp>
    </p:spTree>
    <p:extLst>
      <p:ext uri="{BB962C8B-B14F-4D97-AF65-F5344CB8AC3E}">
        <p14:creationId xmlns:p14="http://schemas.microsoft.com/office/powerpoint/2010/main" val="1010206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2974" y="1303814"/>
            <a:ext cx="10075194" cy="3770263"/>
          </a:xfrm>
          <a:prstGeom prst="rect">
            <a:avLst/>
          </a:prstGeom>
          <a:noFill/>
        </p:spPr>
        <p:txBody>
          <a:bodyPr wrap="none" rtlCol="0">
            <a:spAutoFit/>
          </a:bodyPr>
          <a:lstStyle/>
          <a:p>
            <a:r>
              <a:rPr lang="en-US" sz="23900" dirty="0">
                <a:solidFill>
                  <a:schemeClr val="accent2"/>
                </a:solidFill>
                <a:latin typeface="Yanone Kaffeesatz Regular" panose="02000000000000000000" pitchFamily="2" charset="0"/>
              </a:rPr>
              <a:t>Task Force</a:t>
            </a:r>
            <a:endParaRPr lang="de-CH" sz="8800" dirty="0">
              <a:solidFill>
                <a:schemeClr val="accent4"/>
              </a:solidFill>
              <a:latin typeface="Yanone Kaffeesatz Regular" panose="02000000000000000000" pitchFamily="2" charset="0"/>
            </a:endParaRPr>
          </a:p>
        </p:txBody>
      </p:sp>
      <p:sp>
        <p:nvSpPr>
          <p:cNvPr id="4" name="Rectangle 3"/>
          <p:cNvSpPr/>
          <p:nvPr/>
        </p:nvSpPr>
        <p:spPr>
          <a:xfrm>
            <a:off x="848705" y="814909"/>
            <a:ext cx="408958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consensus in a</a:t>
            </a:r>
            <a:endParaRPr lang="de-CH" sz="6600" dirty="0">
              <a:solidFill>
                <a:schemeClr val="tx2"/>
              </a:solidFill>
            </a:endParaRPr>
          </a:p>
        </p:txBody>
      </p:sp>
    </p:spTree>
    <p:extLst>
      <p:ext uri="{BB962C8B-B14F-4D97-AF65-F5344CB8AC3E}">
        <p14:creationId xmlns:p14="http://schemas.microsoft.com/office/powerpoint/2010/main" val="38410645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49520" y="1851645"/>
            <a:ext cx="5892960"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Metrics</a:t>
            </a:r>
            <a:endParaRPr lang="de-CH" sz="2000" dirty="0"/>
          </a:p>
        </p:txBody>
      </p:sp>
    </p:spTree>
    <p:extLst>
      <p:ext uri="{BB962C8B-B14F-4D97-AF65-F5344CB8AC3E}">
        <p14:creationId xmlns:p14="http://schemas.microsoft.com/office/powerpoint/2010/main" val="1868143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81942" y="1721224"/>
            <a:ext cx="6827510"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How much</a:t>
            </a:r>
            <a:endParaRPr lang="de-CH" sz="7200" dirty="0">
              <a:solidFill>
                <a:schemeClr val="accent4"/>
              </a:solidFill>
              <a:latin typeface="Yanone Kaffeesatz Regular" panose="02000000000000000000" pitchFamily="2" charset="0"/>
            </a:endParaRPr>
          </a:p>
        </p:txBody>
      </p:sp>
      <p:sp>
        <p:nvSpPr>
          <p:cNvPr id="3" name="Rectangle 2"/>
          <p:cNvSpPr/>
          <p:nvPr/>
        </p:nvSpPr>
        <p:spPr>
          <a:xfrm>
            <a:off x="6919022" y="3734441"/>
            <a:ext cx="2858475"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you like</a:t>
            </a:r>
            <a:endParaRPr lang="de-CH" sz="8800" dirty="0"/>
          </a:p>
        </p:txBody>
      </p:sp>
      <p:sp>
        <p:nvSpPr>
          <p:cNvPr id="4" name="Rectangle 3"/>
          <p:cNvSpPr/>
          <p:nvPr/>
        </p:nvSpPr>
        <p:spPr>
          <a:xfrm>
            <a:off x="6959129" y="1243319"/>
            <a:ext cx="236955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vacation</a:t>
            </a:r>
            <a:endParaRPr lang="de-CH" sz="6600" dirty="0">
              <a:solidFill>
                <a:schemeClr val="tx2"/>
              </a:solidFill>
            </a:endParaRPr>
          </a:p>
        </p:txBody>
      </p:sp>
    </p:spTree>
    <p:extLst>
      <p:ext uri="{BB962C8B-B14F-4D97-AF65-F5344CB8AC3E}">
        <p14:creationId xmlns:p14="http://schemas.microsoft.com/office/powerpoint/2010/main" val="3030997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4590" y="1851645"/>
            <a:ext cx="1030282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transparent?</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848705" y="814909"/>
            <a:ext cx="4294765"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so everything is</a:t>
            </a:r>
            <a:endParaRPr lang="de-CH" sz="6600" dirty="0">
              <a:solidFill>
                <a:schemeClr val="tx2"/>
              </a:solidFill>
            </a:endParaRPr>
          </a:p>
        </p:txBody>
      </p:sp>
    </p:spTree>
    <p:extLst>
      <p:ext uri="{BB962C8B-B14F-4D97-AF65-F5344CB8AC3E}">
        <p14:creationId xmlns:p14="http://schemas.microsoft.com/office/powerpoint/2010/main" val="3405671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49520" y="1851645"/>
            <a:ext cx="600196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Finance</a:t>
            </a:r>
            <a:endParaRPr lang="de-CH" sz="2000" dirty="0"/>
          </a:p>
        </p:txBody>
      </p:sp>
      <p:sp>
        <p:nvSpPr>
          <p:cNvPr id="3" name="Rectangle 2"/>
          <p:cNvSpPr/>
          <p:nvPr/>
        </p:nvSpPr>
        <p:spPr>
          <a:xfrm>
            <a:off x="1382105" y="2875002"/>
            <a:ext cx="141256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even</a:t>
            </a:r>
            <a:endParaRPr lang="de-CH" sz="6600" dirty="0">
              <a:solidFill>
                <a:schemeClr val="tx2"/>
              </a:solidFill>
            </a:endParaRPr>
          </a:p>
        </p:txBody>
      </p:sp>
    </p:spTree>
    <p:extLst>
      <p:ext uri="{BB962C8B-B14F-4D97-AF65-F5344CB8AC3E}">
        <p14:creationId xmlns:p14="http://schemas.microsoft.com/office/powerpoint/2010/main" val="3136272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12565" y="1536174"/>
            <a:ext cx="7766870" cy="3785652"/>
          </a:xfrm>
          <a:prstGeom prst="rect">
            <a:avLst/>
          </a:prstGeom>
        </p:spPr>
        <p:txBody>
          <a:bodyPr wrap="none">
            <a:spAutoFit/>
          </a:bodyPr>
          <a:lstStyle/>
          <a:p>
            <a:pPr algn="ctr"/>
            <a:r>
              <a:rPr lang="en-US" sz="8000" dirty="0">
                <a:solidFill>
                  <a:schemeClr val="tx2"/>
                </a:solidFill>
                <a:latin typeface="Yanone Kaffeesatz Regular" panose="02000000000000000000" pitchFamily="2" charset="0"/>
              </a:rPr>
              <a:t>but  nothing that would </a:t>
            </a:r>
          </a:p>
          <a:p>
            <a:pPr algn="ctr"/>
            <a:r>
              <a:rPr lang="en-US" sz="8000" dirty="0">
                <a:solidFill>
                  <a:schemeClr val="tx2"/>
                </a:solidFill>
                <a:latin typeface="Yanone Kaffeesatz Regular" panose="02000000000000000000" pitchFamily="2" charset="0"/>
              </a:rPr>
              <a:t>harm your</a:t>
            </a:r>
          </a:p>
          <a:p>
            <a:pPr algn="ctr"/>
            <a:r>
              <a:rPr lang="en-US" sz="8000" dirty="0">
                <a:solidFill>
                  <a:schemeClr val="accent4"/>
                </a:solidFill>
                <a:latin typeface="Yanone Kaffeesatz Regular" panose="02000000000000000000" pitchFamily="2" charset="0"/>
              </a:rPr>
              <a:t>personal rights</a:t>
            </a:r>
            <a:endParaRPr lang="de-CH" sz="1050" dirty="0">
              <a:solidFill>
                <a:schemeClr val="accent4"/>
              </a:solidFill>
            </a:endParaRPr>
          </a:p>
        </p:txBody>
      </p:sp>
    </p:spTree>
    <p:extLst>
      <p:ext uri="{BB962C8B-B14F-4D97-AF65-F5344CB8AC3E}">
        <p14:creationId xmlns:p14="http://schemas.microsoft.com/office/powerpoint/2010/main" val="1903533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2974" y="1303814"/>
            <a:ext cx="9466053"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perfect?</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848705" y="814909"/>
            <a:ext cx="4294765"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so everything is</a:t>
            </a:r>
            <a:endParaRPr lang="de-CH" sz="6600" dirty="0">
              <a:solidFill>
                <a:schemeClr val="tx2"/>
              </a:solidFill>
            </a:endParaRPr>
          </a:p>
        </p:txBody>
      </p:sp>
    </p:spTree>
    <p:extLst>
      <p:ext uri="{BB962C8B-B14F-4D97-AF65-F5344CB8AC3E}">
        <p14:creationId xmlns:p14="http://schemas.microsoft.com/office/powerpoint/2010/main" val="35108962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04133" y="2259107"/>
            <a:ext cx="4036682" cy="2215991"/>
          </a:xfrm>
          <a:prstGeom prst="rect">
            <a:avLst/>
          </a:prstGeom>
          <a:noFill/>
        </p:spPr>
        <p:txBody>
          <a:bodyPr wrap="none" rtlCol="0">
            <a:spAutoFit/>
          </a:bodyPr>
          <a:lstStyle/>
          <a:p>
            <a:r>
              <a:rPr lang="en-US" sz="13800" dirty="0">
                <a:solidFill>
                  <a:schemeClr val="accent2"/>
                </a:solidFill>
                <a:latin typeface="Yanone Kaffeesatz Regular" panose="02000000000000000000" pitchFamily="2" charset="0"/>
              </a:rPr>
              <a:t>Almost</a:t>
            </a:r>
            <a:endParaRPr lang="de-CH" sz="6600" dirty="0">
              <a:solidFill>
                <a:schemeClr val="accent4"/>
              </a:solidFill>
              <a:latin typeface="Yanone Kaffeesatz Regular" panose="02000000000000000000" pitchFamily="2" charset="0"/>
            </a:endParaRPr>
          </a:p>
        </p:txBody>
      </p:sp>
      <p:sp>
        <p:nvSpPr>
          <p:cNvPr id="3" name="Rectangle 2"/>
          <p:cNvSpPr/>
          <p:nvPr/>
        </p:nvSpPr>
        <p:spPr>
          <a:xfrm>
            <a:off x="7961153" y="1981505"/>
            <a:ext cx="1196161" cy="2646878"/>
          </a:xfrm>
          <a:prstGeom prst="rect">
            <a:avLst/>
          </a:prstGeom>
        </p:spPr>
        <p:txBody>
          <a:bodyPr wrap="none">
            <a:spAutoFit/>
          </a:bodyPr>
          <a:lstStyle/>
          <a:p>
            <a:r>
              <a:rPr lang="en-US" sz="16600" dirty="0">
                <a:solidFill>
                  <a:schemeClr val="accent4"/>
                </a:solidFill>
                <a:latin typeface="Yanone Kaffeesatz Regular" panose="02000000000000000000" pitchFamily="2" charset="0"/>
              </a:rPr>
              <a:t>;)</a:t>
            </a:r>
            <a:endParaRPr lang="de-CH" sz="16600" dirty="0"/>
          </a:p>
        </p:txBody>
      </p:sp>
    </p:spTree>
    <p:extLst>
      <p:ext uri="{BB962C8B-B14F-4D97-AF65-F5344CB8AC3E}">
        <p14:creationId xmlns:p14="http://schemas.microsoft.com/office/powerpoint/2010/main" val="29770141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2272" y="1851645"/>
            <a:ext cx="850745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Challenges</a:t>
            </a:r>
            <a:endParaRPr lang="de-CH" sz="2000" dirty="0"/>
          </a:p>
        </p:txBody>
      </p:sp>
    </p:spTree>
    <p:extLst>
      <p:ext uri="{BB962C8B-B14F-4D97-AF65-F5344CB8AC3E}">
        <p14:creationId xmlns:p14="http://schemas.microsoft.com/office/powerpoint/2010/main" val="4590527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32301" y="2497976"/>
            <a:ext cx="9127398" cy="1862048"/>
          </a:xfrm>
          <a:prstGeom prst="rect">
            <a:avLst/>
          </a:prstGeom>
        </p:spPr>
        <p:txBody>
          <a:bodyPr wrap="square">
            <a:spAutoFit/>
          </a:bodyPr>
          <a:lstStyle/>
          <a:p>
            <a:r>
              <a:rPr lang="en-US" sz="11500" dirty="0">
                <a:solidFill>
                  <a:schemeClr val="tx2"/>
                </a:solidFill>
                <a:latin typeface="Yanone Kaffeesatz Regular" panose="02000000000000000000" pitchFamily="2" charset="0"/>
              </a:rPr>
              <a:t>You have to </a:t>
            </a:r>
            <a:r>
              <a:rPr lang="en-US" sz="11500" dirty="0">
                <a:solidFill>
                  <a:schemeClr val="accent4"/>
                </a:solidFill>
                <a:latin typeface="Yanone Kaffeesatz Regular" panose="02000000000000000000" pitchFamily="2" charset="0"/>
              </a:rPr>
              <a:t>engage</a:t>
            </a:r>
            <a:endParaRPr lang="de-CH" sz="1400" dirty="0">
              <a:solidFill>
                <a:schemeClr val="accent4"/>
              </a:solidFill>
            </a:endParaRPr>
          </a:p>
        </p:txBody>
      </p:sp>
    </p:spTree>
    <p:extLst>
      <p:ext uri="{BB962C8B-B14F-4D97-AF65-F5344CB8AC3E}">
        <p14:creationId xmlns:p14="http://schemas.microsoft.com/office/powerpoint/2010/main" val="36829851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32301" y="1613119"/>
            <a:ext cx="9127398" cy="3631763"/>
          </a:xfrm>
          <a:prstGeom prst="rect">
            <a:avLst/>
          </a:prstGeom>
        </p:spPr>
        <p:txBody>
          <a:bodyPr wrap="square">
            <a:spAutoFit/>
          </a:bodyPr>
          <a:lstStyle/>
          <a:p>
            <a:pPr algn="ctr"/>
            <a:r>
              <a:rPr lang="en-US" sz="11500" dirty="0">
                <a:solidFill>
                  <a:schemeClr val="tx2"/>
                </a:solidFill>
                <a:latin typeface="Yanone Kaffeesatz Regular" panose="02000000000000000000" pitchFamily="2" charset="0"/>
              </a:rPr>
              <a:t>There is </a:t>
            </a:r>
            <a:r>
              <a:rPr lang="en-US" sz="11500" dirty="0">
                <a:solidFill>
                  <a:schemeClr val="accent4"/>
                </a:solidFill>
                <a:latin typeface="Yanone Kaffeesatz Regular" panose="02000000000000000000" pitchFamily="2" charset="0"/>
              </a:rPr>
              <a:t>no ladder </a:t>
            </a:r>
            <a:r>
              <a:rPr lang="en-US" sz="11500" dirty="0">
                <a:solidFill>
                  <a:schemeClr val="tx2"/>
                </a:solidFill>
                <a:latin typeface="Yanone Kaffeesatz Regular" panose="02000000000000000000" pitchFamily="2" charset="0"/>
              </a:rPr>
              <a:t>to climb</a:t>
            </a:r>
            <a:endParaRPr lang="de-CH" sz="1400" dirty="0">
              <a:solidFill>
                <a:schemeClr val="accent4"/>
              </a:solidFill>
            </a:endParaRPr>
          </a:p>
        </p:txBody>
      </p:sp>
    </p:spTree>
    <p:extLst>
      <p:ext uri="{BB962C8B-B14F-4D97-AF65-F5344CB8AC3E}">
        <p14:creationId xmlns:p14="http://schemas.microsoft.com/office/powerpoint/2010/main" val="883484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2301" y="1613119"/>
            <a:ext cx="9127398" cy="3631763"/>
          </a:xfrm>
          <a:prstGeom prst="rect">
            <a:avLst/>
          </a:prstGeom>
        </p:spPr>
        <p:txBody>
          <a:bodyPr wrap="square">
            <a:spAutoFit/>
          </a:bodyPr>
          <a:lstStyle/>
          <a:p>
            <a:pPr algn="ctr"/>
            <a:r>
              <a:rPr lang="en-US" sz="11500" dirty="0">
                <a:solidFill>
                  <a:schemeClr val="tx2"/>
                </a:solidFill>
                <a:latin typeface="Yanone Kaffeesatz Regular" panose="02000000000000000000" pitchFamily="2" charset="0"/>
              </a:rPr>
              <a:t>Communication is </a:t>
            </a:r>
            <a:r>
              <a:rPr lang="en-US" sz="11500" dirty="0">
                <a:solidFill>
                  <a:schemeClr val="accent4"/>
                </a:solidFill>
                <a:latin typeface="Yanone Kaffeesatz Regular" panose="02000000000000000000" pitchFamily="2" charset="0"/>
              </a:rPr>
              <a:t>f… hard</a:t>
            </a:r>
            <a:endParaRPr lang="de-CH" sz="1400" dirty="0">
              <a:solidFill>
                <a:schemeClr val="accent4"/>
              </a:solidFill>
            </a:endParaRPr>
          </a:p>
        </p:txBody>
      </p:sp>
    </p:spTree>
    <p:extLst>
      <p:ext uri="{BB962C8B-B14F-4D97-AF65-F5344CB8AC3E}">
        <p14:creationId xmlns:p14="http://schemas.microsoft.com/office/powerpoint/2010/main" val="4381929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32301" y="2497976"/>
            <a:ext cx="9127398" cy="1862048"/>
          </a:xfrm>
          <a:prstGeom prst="rect">
            <a:avLst/>
          </a:prstGeom>
        </p:spPr>
        <p:txBody>
          <a:bodyPr wrap="square">
            <a:spAutoFit/>
          </a:bodyPr>
          <a:lstStyle/>
          <a:p>
            <a:r>
              <a:rPr lang="en-US" sz="11500" dirty="0">
                <a:solidFill>
                  <a:schemeClr val="tx2"/>
                </a:solidFill>
                <a:latin typeface="Yanone Kaffeesatz Regular" panose="02000000000000000000" pitchFamily="2" charset="0"/>
              </a:rPr>
              <a:t>Change </a:t>
            </a:r>
            <a:r>
              <a:rPr lang="en-US" sz="11500" dirty="0">
                <a:solidFill>
                  <a:schemeClr val="accent4"/>
                </a:solidFill>
                <a:latin typeface="Yanone Kaffeesatz Regular" panose="02000000000000000000" pitchFamily="2" charset="0"/>
              </a:rPr>
              <a:t>never ends</a:t>
            </a:r>
            <a:endParaRPr lang="de-CH" sz="1400" dirty="0">
              <a:solidFill>
                <a:schemeClr val="accent4"/>
              </a:solidFill>
            </a:endParaRPr>
          </a:p>
        </p:txBody>
      </p:sp>
    </p:spTree>
    <p:extLst>
      <p:ext uri="{BB962C8B-B14F-4D97-AF65-F5344CB8AC3E}">
        <p14:creationId xmlns:p14="http://schemas.microsoft.com/office/powerpoint/2010/main" val="3775138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35946" y="1751961"/>
            <a:ext cx="5816016"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However</a:t>
            </a:r>
            <a:endParaRPr lang="de-CH" sz="7200" dirty="0">
              <a:solidFill>
                <a:schemeClr val="accent4"/>
              </a:solidFill>
              <a:latin typeface="Yanone Kaffeesatz Regular" panose="02000000000000000000" pitchFamily="2" charset="0"/>
            </a:endParaRPr>
          </a:p>
        </p:txBody>
      </p:sp>
      <p:sp>
        <p:nvSpPr>
          <p:cNvPr id="3" name="Rectangle 2"/>
          <p:cNvSpPr/>
          <p:nvPr/>
        </p:nvSpPr>
        <p:spPr>
          <a:xfrm>
            <a:off x="5920098" y="3795914"/>
            <a:ext cx="3749744"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you prefer</a:t>
            </a:r>
            <a:endParaRPr lang="de-CH" sz="8800" dirty="0"/>
          </a:p>
        </p:txBody>
      </p:sp>
      <p:sp>
        <p:nvSpPr>
          <p:cNvPr id="4" name="Rectangle 3"/>
          <p:cNvSpPr/>
          <p:nvPr/>
        </p:nvSpPr>
        <p:spPr>
          <a:xfrm>
            <a:off x="4709830" y="1665942"/>
            <a:ext cx="4960012"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life / work balance</a:t>
            </a:r>
            <a:endParaRPr lang="de-CH" sz="6600" dirty="0">
              <a:solidFill>
                <a:schemeClr val="tx2"/>
              </a:solidFill>
            </a:endParaRPr>
          </a:p>
        </p:txBody>
      </p:sp>
    </p:spTree>
    <p:extLst>
      <p:ext uri="{BB962C8B-B14F-4D97-AF65-F5344CB8AC3E}">
        <p14:creationId xmlns:p14="http://schemas.microsoft.com/office/powerpoint/2010/main" val="35350746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2974" y="1303814"/>
            <a:ext cx="5046574"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Hey!</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848705" y="814909"/>
            <a:ext cx="121860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but </a:t>
            </a:r>
            <a:endParaRPr lang="de-CH" sz="6600" dirty="0">
              <a:solidFill>
                <a:schemeClr val="tx2"/>
              </a:solidFill>
            </a:endParaRPr>
          </a:p>
        </p:txBody>
      </p:sp>
    </p:spTree>
    <p:extLst>
      <p:ext uri="{BB962C8B-B14F-4D97-AF65-F5344CB8AC3E}">
        <p14:creationId xmlns:p14="http://schemas.microsoft.com/office/powerpoint/2010/main" val="21005525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7421" y="1543869"/>
            <a:ext cx="10697159" cy="3770263"/>
          </a:xfrm>
          <a:prstGeom prst="rect">
            <a:avLst/>
          </a:prstGeom>
          <a:noFill/>
        </p:spPr>
        <p:txBody>
          <a:bodyPr wrap="none" rtlCol="0">
            <a:spAutoFit/>
          </a:bodyPr>
          <a:lstStyle/>
          <a:p>
            <a:r>
              <a:rPr lang="en-US" sz="23900" dirty="0">
                <a:solidFill>
                  <a:schemeClr val="accent2"/>
                </a:solidFill>
                <a:latin typeface="Yanone Kaffeesatz Regular" panose="02000000000000000000" pitchFamily="2" charset="0"/>
              </a:rPr>
              <a:t>challenges!</a:t>
            </a:r>
            <a:endParaRPr lang="de-CH" sz="8800" dirty="0">
              <a:solidFill>
                <a:schemeClr val="accent4"/>
              </a:solidFill>
              <a:latin typeface="Yanone Kaffeesatz Regular" panose="02000000000000000000" pitchFamily="2" charset="0"/>
            </a:endParaRPr>
          </a:p>
        </p:txBody>
      </p:sp>
      <p:sp>
        <p:nvSpPr>
          <p:cNvPr id="4" name="Rectangle 3"/>
          <p:cNvSpPr/>
          <p:nvPr/>
        </p:nvSpPr>
        <p:spPr>
          <a:xfrm>
            <a:off x="848705" y="814909"/>
            <a:ext cx="164820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I love </a:t>
            </a:r>
            <a:endParaRPr lang="de-CH" sz="6600" dirty="0">
              <a:solidFill>
                <a:schemeClr val="tx2"/>
              </a:solidFill>
            </a:endParaRPr>
          </a:p>
        </p:txBody>
      </p:sp>
    </p:spTree>
    <p:extLst>
      <p:ext uri="{BB962C8B-B14F-4D97-AF65-F5344CB8AC3E}">
        <p14:creationId xmlns:p14="http://schemas.microsoft.com/office/powerpoint/2010/main" val="34310567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8052306" y="2667097"/>
            <a:ext cx="3097577" cy="1754326"/>
          </a:xfrm>
          <a:prstGeom prst="rect">
            <a:avLst/>
          </a:prstGeom>
        </p:spPr>
        <p:txBody>
          <a:bodyPr wrap="square">
            <a:spAutoFit/>
          </a:bodyPr>
          <a:lstStyle/>
          <a:p>
            <a:r>
              <a:rPr lang="en-US" sz="3600" dirty="0">
                <a:solidFill>
                  <a:schemeClr val="accent4"/>
                </a:solidFill>
                <a:latin typeface="Yanone Kaffeesatz Regular" panose="02000000000000000000" pitchFamily="2" charset="0"/>
              </a:rPr>
              <a:t>@danielmarbach</a:t>
            </a:r>
          </a:p>
          <a:p>
            <a:r>
              <a:rPr lang="en-US" sz="3600" dirty="0">
                <a:solidFill>
                  <a:schemeClr val="accent4"/>
                </a:solidFill>
                <a:latin typeface="Yanone Kaffeesatz Regular" panose="02000000000000000000" pitchFamily="2" charset="0"/>
              </a:rPr>
              <a:t>particular.net/blog</a:t>
            </a:r>
          </a:p>
          <a:p>
            <a:r>
              <a:rPr lang="en-US" sz="3600" dirty="0">
                <a:solidFill>
                  <a:schemeClr val="accent4"/>
                </a:solidFill>
                <a:latin typeface="Yanone Kaffeesatz Regular" panose="02000000000000000000" pitchFamily="2" charset="0"/>
              </a:rPr>
              <a:t>planetgeek.ch</a:t>
            </a:r>
          </a:p>
        </p:txBody>
      </p:sp>
      <p:sp>
        <p:nvSpPr>
          <p:cNvPr id="5" name="Rectangle 4"/>
          <p:cNvSpPr/>
          <p:nvPr/>
        </p:nvSpPr>
        <p:spPr>
          <a:xfrm>
            <a:off x="891348" y="196690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spTree>
    <p:extLst>
      <p:ext uri="{BB962C8B-B14F-4D97-AF65-F5344CB8AC3E}">
        <p14:creationId xmlns:p14="http://schemas.microsoft.com/office/powerpoint/2010/main" val="36917837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784503"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github.com/danielmarbach/</a:t>
            </a:r>
            <a:r>
              <a:rPr lang="en-US" sz="5400" dirty="0" err="1">
                <a:solidFill>
                  <a:schemeClr val="accent4"/>
                </a:solidFill>
                <a:latin typeface="Yanone Kaffeesatz Regular" panose="02000000000000000000" pitchFamily="2" charset="0"/>
              </a:rPr>
              <a:t>RemoteWorking</a:t>
            </a:r>
            <a:endParaRPr lang="de-CH" sz="4000" dirty="0">
              <a:solidFill>
                <a:schemeClr val="accent4"/>
              </a:solidFill>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E86679-ABEB-40F1-8BD0-211DE5DDBEB9}"/>
              </a:ext>
            </a:extLst>
          </p:cNvPr>
          <p:cNvSpPr/>
          <p:nvPr/>
        </p:nvSpPr>
        <p:spPr>
          <a:xfrm>
            <a:off x="3810001" y="4699857"/>
            <a:ext cx="4852086" cy="923330"/>
          </a:xfrm>
          <a:prstGeom prst="rect">
            <a:avLst/>
          </a:prstGeom>
        </p:spPr>
        <p:txBody>
          <a:bodyPr wrap="square">
            <a:spAutoFit/>
          </a:bodyPr>
          <a:lstStyle/>
          <a:p>
            <a:r>
              <a:rPr lang="de-CH" sz="3600" dirty="0">
                <a:solidFill>
                  <a:schemeClr val="tx2"/>
                </a:solidFill>
                <a:latin typeface="Yanone Kaffeesatz Regular" panose="02000000000000000000" pitchFamily="2" charset="0"/>
              </a:rPr>
              <a:t>https://goo.gl/</a:t>
            </a:r>
            <a:r>
              <a:rPr lang="de-CH" sz="5400" dirty="0">
                <a:solidFill>
                  <a:schemeClr val="accent4"/>
                </a:solidFill>
                <a:latin typeface="Yanone Kaffeesatz Regular" panose="02000000000000000000" pitchFamily="2" charset="0"/>
              </a:rPr>
              <a:t>NvHSg6</a:t>
            </a:r>
            <a:endParaRPr lang="en-CH" sz="5400" dirty="0">
              <a:solidFill>
                <a:schemeClr val="accent4"/>
              </a:solidFill>
              <a:latin typeface="Yanone Kaffeesatz Regular" panose="02000000000000000000" pitchFamily="2" charset="0"/>
            </a:endParaRPr>
          </a:p>
        </p:txBody>
      </p:sp>
      <p:pic>
        <p:nvPicPr>
          <p:cNvPr id="3" name="Picture 2">
            <a:extLst>
              <a:ext uri="{FF2B5EF4-FFF2-40B4-BE49-F238E27FC236}">
                <a16:creationId xmlns:a16="http://schemas.microsoft.com/office/drawing/2014/main" id="{D46275BD-BE05-42B0-BAFA-8A0591EE3A8C}"/>
              </a:ext>
            </a:extLst>
          </p:cNvPr>
          <p:cNvPicPr>
            <a:picLocks noChangeAspect="1"/>
          </p:cNvPicPr>
          <p:nvPr/>
        </p:nvPicPr>
        <p:blipFill>
          <a:blip r:embed="rId3"/>
          <a:stretch>
            <a:fillRect/>
          </a:stretch>
        </p:blipFill>
        <p:spPr>
          <a:xfrm>
            <a:off x="3191818" y="930428"/>
            <a:ext cx="5585944" cy="3193057"/>
          </a:xfrm>
          <a:prstGeom prst="rect">
            <a:avLst/>
          </a:prstGeom>
        </p:spPr>
      </p:pic>
    </p:spTree>
    <p:extLst>
      <p:ext uri="{BB962C8B-B14F-4D97-AF65-F5344CB8AC3E}">
        <p14:creationId xmlns:p14="http://schemas.microsoft.com/office/powerpoint/2010/main" val="24524275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D1AE4C-FEB1-4A82-99DB-4482C5FFFD09}"/>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000307" y="0"/>
            <a:ext cx="8191385" cy="6858000"/>
          </a:xfrm>
          <a:prstGeom prst="rect">
            <a:avLst/>
          </a:prstGeom>
        </p:spPr>
      </p:pic>
      <p:sp>
        <p:nvSpPr>
          <p:cNvPr id="3" name="Rectangle 2">
            <a:extLst>
              <a:ext uri="{FF2B5EF4-FFF2-40B4-BE49-F238E27FC236}">
                <a16:creationId xmlns:a16="http://schemas.microsoft.com/office/drawing/2014/main" id="{179B0C86-767F-43DF-B050-3CD768CE2183}"/>
              </a:ext>
            </a:extLst>
          </p:cNvPr>
          <p:cNvSpPr/>
          <p:nvPr/>
        </p:nvSpPr>
        <p:spPr>
          <a:xfrm>
            <a:off x="206734" y="2560320"/>
            <a:ext cx="8127797" cy="187650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4" name="Rectangle 3">
            <a:extLst>
              <a:ext uri="{FF2B5EF4-FFF2-40B4-BE49-F238E27FC236}">
                <a16:creationId xmlns:a16="http://schemas.microsoft.com/office/drawing/2014/main" id="{E08FFCCF-612C-4441-AFDD-AF300ED2932F}"/>
              </a:ext>
            </a:extLst>
          </p:cNvPr>
          <p:cNvSpPr/>
          <p:nvPr/>
        </p:nvSpPr>
        <p:spPr>
          <a:xfrm>
            <a:off x="428224" y="2828835"/>
            <a:ext cx="5642891" cy="1323439"/>
          </a:xfrm>
          <a:prstGeom prst="rect">
            <a:avLst/>
          </a:prstGeom>
        </p:spPr>
        <p:txBody>
          <a:bodyPr wrap="none">
            <a:spAutoFit/>
          </a:bodyPr>
          <a:lstStyle/>
          <a:p>
            <a:r>
              <a:rPr lang="de-CH" sz="3600" dirty="0">
                <a:solidFill>
                  <a:schemeClr val="tx2"/>
                </a:solidFill>
                <a:latin typeface="Yanone Kaffeesatz Regular" panose="02000000000000000000" pitchFamily="2" charset="0"/>
              </a:rPr>
              <a:t>particular.net/blog/</a:t>
            </a:r>
            <a:br>
              <a:rPr lang="de-CH" sz="3600" dirty="0">
                <a:solidFill>
                  <a:schemeClr val="tx2"/>
                </a:solidFill>
                <a:latin typeface="Yanone Kaffeesatz Regular" panose="02000000000000000000" pitchFamily="2" charset="0"/>
              </a:rPr>
            </a:br>
            <a:r>
              <a:rPr lang="de-CH" sz="3600" dirty="0">
                <a:solidFill>
                  <a:schemeClr val="tx2"/>
                </a:solidFill>
                <a:latin typeface="Yanone Kaffeesatz Regular" panose="02000000000000000000" pitchFamily="2" charset="0"/>
              </a:rPr>
              <a:t>	</a:t>
            </a:r>
            <a:r>
              <a:rPr lang="de-CH" sz="4400" dirty="0">
                <a:solidFill>
                  <a:schemeClr val="accent4"/>
                </a:solidFill>
                <a:latin typeface="Yanone Kaffeesatz Regular" panose="02000000000000000000" pitchFamily="2" charset="0"/>
              </a:rPr>
              <a:t>decisions-without-managers</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25501800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05BE1C-BED7-4D61-BEEB-7F8EBA90208F}"/>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504433" y="1098048"/>
            <a:ext cx="6008013" cy="4495100"/>
          </a:xfrm>
          <a:prstGeom prst="rect">
            <a:avLst/>
          </a:prstGeom>
        </p:spPr>
      </p:pic>
      <p:sp>
        <p:nvSpPr>
          <p:cNvPr id="4" name="Rectangle 3">
            <a:extLst>
              <a:ext uri="{FF2B5EF4-FFF2-40B4-BE49-F238E27FC236}">
                <a16:creationId xmlns:a16="http://schemas.microsoft.com/office/drawing/2014/main" id="{8F7E3A67-ECFF-419D-8606-4C1B65A1E76F}"/>
              </a:ext>
            </a:extLst>
          </p:cNvPr>
          <p:cNvSpPr/>
          <p:nvPr/>
        </p:nvSpPr>
        <p:spPr>
          <a:xfrm>
            <a:off x="206734" y="2560320"/>
            <a:ext cx="8127797" cy="187650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5" name="Rectangle 4">
            <a:extLst>
              <a:ext uri="{FF2B5EF4-FFF2-40B4-BE49-F238E27FC236}">
                <a16:creationId xmlns:a16="http://schemas.microsoft.com/office/drawing/2014/main" id="{31CBD4FD-0EFC-479C-8A60-683C39774CF0}"/>
              </a:ext>
            </a:extLst>
          </p:cNvPr>
          <p:cNvSpPr/>
          <p:nvPr/>
        </p:nvSpPr>
        <p:spPr>
          <a:xfrm>
            <a:off x="428224" y="2828835"/>
            <a:ext cx="5537093" cy="830997"/>
          </a:xfrm>
          <a:prstGeom prst="rect">
            <a:avLst/>
          </a:prstGeom>
        </p:spPr>
        <p:txBody>
          <a:bodyPr wrap="none">
            <a:spAutoFit/>
          </a:bodyPr>
          <a:lstStyle/>
          <a:p>
            <a:r>
              <a:rPr lang="de-CH" sz="4800" dirty="0">
                <a:solidFill>
                  <a:schemeClr val="accent4"/>
                </a:solidFill>
                <a:latin typeface="Yanone Kaffeesatz Regular" panose="02000000000000000000" pitchFamily="2" charset="0"/>
              </a:rPr>
              <a:t>peopletechconnect</a:t>
            </a:r>
            <a:r>
              <a:rPr lang="de-CH" sz="4400" dirty="0">
                <a:solidFill>
                  <a:schemeClr val="tx2"/>
                </a:solidFill>
                <a:latin typeface="Yanone Kaffeesatz Regular" panose="02000000000000000000" pitchFamily="2" charset="0"/>
              </a:rPr>
              <a:t>.slack.com</a:t>
            </a:r>
            <a:endParaRPr lang="de-CH" sz="44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487636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711539" y="0"/>
            <a:ext cx="8480461" cy="6858000"/>
          </a:xfrm>
          <a:prstGeom prst="rect">
            <a:avLst/>
          </a:prstGeom>
        </p:spPr>
      </p:pic>
      <p:sp>
        <p:nvSpPr>
          <p:cNvPr id="4" name="Rectangle 3"/>
          <p:cNvSpPr/>
          <p:nvPr/>
        </p:nvSpPr>
        <p:spPr>
          <a:xfrm>
            <a:off x="206734" y="2560320"/>
            <a:ext cx="5359179" cy="187650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3" name="Rectangle 2"/>
          <p:cNvSpPr/>
          <p:nvPr/>
        </p:nvSpPr>
        <p:spPr>
          <a:xfrm>
            <a:off x="428224" y="2828835"/>
            <a:ext cx="4647426" cy="1200329"/>
          </a:xfrm>
          <a:prstGeom prst="rect">
            <a:avLst/>
          </a:prstGeom>
        </p:spPr>
        <p:txBody>
          <a:bodyPr wrap="none">
            <a:spAutoFit/>
          </a:bodyPr>
          <a:lstStyle/>
          <a:p>
            <a:r>
              <a:rPr lang="de-CH" sz="3600" dirty="0">
                <a:solidFill>
                  <a:schemeClr val="tx2"/>
                </a:solidFill>
                <a:latin typeface="Yanone Kaffeesatz Regular" panose="02000000000000000000" pitchFamily="2" charset="0"/>
              </a:rPr>
              <a:t>docs.particular.net/</a:t>
            </a:r>
            <a:br>
              <a:rPr lang="de-CH" sz="3600" dirty="0">
                <a:solidFill>
                  <a:schemeClr val="tx2"/>
                </a:solidFill>
                <a:latin typeface="Yanone Kaffeesatz Regular" panose="02000000000000000000" pitchFamily="2" charset="0"/>
              </a:rPr>
            </a:br>
            <a:r>
              <a:rPr lang="de-CH" sz="3600" dirty="0" err="1">
                <a:solidFill>
                  <a:schemeClr val="accent4"/>
                </a:solidFill>
                <a:latin typeface="Yanone Kaffeesatz Regular" panose="02000000000000000000" pitchFamily="2" charset="0"/>
              </a:rPr>
              <a:t>tutorials</a:t>
            </a:r>
            <a:r>
              <a:rPr lang="de-CH" sz="3600" dirty="0">
                <a:solidFill>
                  <a:schemeClr val="accent4"/>
                </a:solidFill>
                <a:latin typeface="Yanone Kaffeesatz Regular" panose="02000000000000000000" pitchFamily="2" charset="0"/>
              </a:rPr>
              <a:t>/</a:t>
            </a:r>
            <a:r>
              <a:rPr lang="de-CH" sz="3600" dirty="0" err="1">
                <a:solidFill>
                  <a:schemeClr val="accent4"/>
                </a:solidFill>
                <a:latin typeface="Yanone Kaffeesatz Regular" panose="02000000000000000000" pitchFamily="2" charset="0"/>
              </a:rPr>
              <a:t>intro-to-nservicebus</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22286125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323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8052306" y="2667097"/>
            <a:ext cx="3097577" cy="1754326"/>
          </a:xfrm>
          <a:prstGeom prst="rect">
            <a:avLst/>
          </a:prstGeom>
        </p:spPr>
        <p:txBody>
          <a:bodyPr wrap="square">
            <a:spAutoFit/>
          </a:bodyPr>
          <a:lstStyle/>
          <a:p>
            <a:r>
              <a:rPr lang="en-US" sz="3600" dirty="0">
                <a:solidFill>
                  <a:schemeClr val="accent4"/>
                </a:solidFill>
                <a:latin typeface="Yanone Kaffeesatz Regular" panose="02000000000000000000" pitchFamily="2" charset="0"/>
              </a:rPr>
              <a:t>@danielmarbach</a:t>
            </a:r>
          </a:p>
          <a:p>
            <a:r>
              <a:rPr lang="en-US" sz="3600" dirty="0">
                <a:solidFill>
                  <a:schemeClr val="accent4"/>
                </a:solidFill>
                <a:latin typeface="Yanone Kaffeesatz Regular" panose="02000000000000000000" pitchFamily="2" charset="0"/>
              </a:rPr>
              <a:t>particular.net/blog</a:t>
            </a:r>
          </a:p>
          <a:p>
            <a:r>
              <a:rPr lang="en-US" sz="3600" dirty="0">
                <a:solidFill>
                  <a:schemeClr val="accent4"/>
                </a:solidFill>
                <a:latin typeface="Yanone Kaffeesatz Regular" panose="02000000000000000000" pitchFamily="2" charset="0"/>
              </a:rPr>
              <a:t>planetgeek.ch</a:t>
            </a:r>
          </a:p>
        </p:txBody>
      </p:sp>
      <p:sp>
        <p:nvSpPr>
          <p:cNvPr id="5" name="Rectangle 4"/>
          <p:cNvSpPr/>
          <p:nvPr/>
        </p:nvSpPr>
        <p:spPr>
          <a:xfrm>
            <a:off x="891348" y="196690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spTree>
    <p:extLst>
      <p:ext uri="{BB962C8B-B14F-4D97-AF65-F5344CB8AC3E}">
        <p14:creationId xmlns:p14="http://schemas.microsoft.com/office/powerpoint/2010/main" val="2540363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81942" y="1721224"/>
            <a:ext cx="6588663"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Whatever</a:t>
            </a:r>
            <a:endParaRPr lang="de-CH" sz="7200" dirty="0">
              <a:solidFill>
                <a:schemeClr val="accent4"/>
              </a:solidFill>
              <a:latin typeface="Yanone Kaffeesatz Regular" panose="02000000000000000000" pitchFamily="2" charset="0"/>
            </a:endParaRPr>
          </a:p>
        </p:txBody>
      </p:sp>
      <p:sp>
        <p:nvSpPr>
          <p:cNvPr id="3" name="Rectangle 2"/>
          <p:cNvSpPr/>
          <p:nvPr/>
        </p:nvSpPr>
        <p:spPr>
          <a:xfrm>
            <a:off x="6919022" y="3734441"/>
            <a:ext cx="3389069"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you want</a:t>
            </a:r>
            <a:endParaRPr lang="de-CH" sz="8800" dirty="0"/>
          </a:p>
        </p:txBody>
      </p:sp>
      <p:sp>
        <p:nvSpPr>
          <p:cNvPr id="4" name="Rectangle 3"/>
          <p:cNvSpPr/>
          <p:nvPr/>
        </p:nvSpPr>
        <p:spPr>
          <a:xfrm>
            <a:off x="6087080" y="1721224"/>
            <a:ext cx="360226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your decision</a:t>
            </a:r>
            <a:endParaRPr lang="de-CH" sz="6600" dirty="0">
              <a:solidFill>
                <a:schemeClr val="tx2"/>
              </a:solidFill>
            </a:endParaRPr>
          </a:p>
        </p:txBody>
      </p:sp>
    </p:spTree>
    <p:extLst>
      <p:ext uri="{BB962C8B-B14F-4D97-AF65-F5344CB8AC3E}">
        <p14:creationId xmlns:p14="http://schemas.microsoft.com/office/powerpoint/2010/main" val="3270522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49484" y="1206394"/>
            <a:ext cx="6756978"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Chaos</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824851" y="1260182"/>
            <a:ext cx="312617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sounds like</a:t>
            </a:r>
            <a:endParaRPr lang="de-CH" sz="6600" dirty="0">
              <a:solidFill>
                <a:schemeClr val="tx2"/>
              </a:solidFill>
            </a:endParaRPr>
          </a:p>
        </p:txBody>
      </p:sp>
    </p:spTree>
    <p:extLst>
      <p:ext uri="{BB962C8B-B14F-4D97-AF65-F5344CB8AC3E}">
        <p14:creationId xmlns:p14="http://schemas.microsoft.com/office/powerpoint/2010/main" val="2949078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04133" y="2259107"/>
            <a:ext cx="4036682" cy="2215991"/>
          </a:xfrm>
          <a:prstGeom prst="rect">
            <a:avLst/>
          </a:prstGeom>
          <a:noFill/>
        </p:spPr>
        <p:txBody>
          <a:bodyPr wrap="none" rtlCol="0">
            <a:spAutoFit/>
          </a:bodyPr>
          <a:lstStyle/>
          <a:p>
            <a:r>
              <a:rPr lang="en-US" sz="13800" dirty="0">
                <a:solidFill>
                  <a:schemeClr val="accent2"/>
                </a:solidFill>
                <a:latin typeface="Yanone Kaffeesatz Regular" panose="02000000000000000000" pitchFamily="2" charset="0"/>
              </a:rPr>
              <a:t>Almost</a:t>
            </a:r>
            <a:endParaRPr lang="de-CH" sz="6600" dirty="0">
              <a:solidFill>
                <a:schemeClr val="accent4"/>
              </a:solidFill>
              <a:latin typeface="Yanone Kaffeesatz Regular" panose="02000000000000000000" pitchFamily="2" charset="0"/>
            </a:endParaRPr>
          </a:p>
        </p:txBody>
      </p:sp>
      <p:sp>
        <p:nvSpPr>
          <p:cNvPr id="3" name="Rectangle 2"/>
          <p:cNvSpPr/>
          <p:nvPr/>
        </p:nvSpPr>
        <p:spPr>
          <a:xfrm>
            <a:off x="7961153" y="1981505"/>
            <a:ext cx="1196161" cy="2646878"/>
          </a:xfrm>
          <a:prstGeom prst="rect">
            <a:avLst/>
          </a:prstGeom>
        </p:spPr>
        <p:txBody>
          <a:bodyPr wrap="none">
            <a:spAutoFit/>
          </a:bodyPr>
          <a:lstStyle/>
          <a:p>
            <a:r>
              <a:rPr lang="en-US" sz="16600" dirty="0">
                <a:solidFill>
                  <a:schemeClr val="accent4"/>
                </a:solidFill>
                <a:latin typeface="Yanone Kaffeesatz Regular" panose="02000000000000000000" pitchFamily="2" charset="0"/>
              </a:rPr>
              <a:t>;)</a:t>
            </a:r>
            <a:endParaRPr lang="de-CH" sz="16600" dirty="0"/>
          </a:p>
        </p:txBody>
      </p:sp>
    </p:spTree>
    <p:extLst>
      <p:ext uri="{BB962C8B-B14F-4D97-AF65-F5344CB8AC3E}">
        <p14:creationId xmlns:p14="http://schemas.microsoft.com/office/powerpoint/2010/main" val="2419090340"/>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94</TotalTime>
  <Words>3475</Words>
  <Application>Microsoft Office PowerPoint</Application>
  <PresentationFormat>Widescreen</PresentationFormat>
  <Paragraphs>517</Paragraphs>
  <Slides>69</Slides>
  <Notes>66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Calibri</vt:lpstr>
      <vt:lpstr>Wingdings</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265</cp:revision>
  <dcterms:created xsi:type="dcterms:W3CDTF">2016-02-22T14:00:45Z</dcterms:created>
  <dcterms:modified xsi:type="dcterms:W3CDTF">2018-01-08T20:22:43Z</dcterms:modified>
</cp:coreProperties>
</file>